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61" r:id="rId6"/>
    <p:sldId id="257" r:id="rId7"/>
    <p:sldId id="258" r:id="rId8"/>
    <p:sldId id="259" r:id="rId9"/>
    <p:sldId id="260"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4" r:id="rId50"/>
    <p:sldId id="305" r:id="rId51"/>
    <p:sldId id="306" r:id="rId52"/>
    <p:sldId id="307" r:id="rId53"/>
    <p:sldId id="308" r:id="rId54"/>
    <p:sldId id="309" r:id="rId55"/>
    <p:sldId id="301" r:id="rId56"/>
    <p:sldId id="302" r:id="rId57"/>
    <p:sldId id="30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21" autoAdjust="0"/>
    <p:restoredTop sz="94660"/>
  </p:normalViewPr>
  <p:slideViewPr>
    <p:cSldViewPr snapToGrid="0">
      <p:cViewPr>
        <p:scale>
          <a:sx n="78" d="100"/>
          <a:sy n="78" d="100"/>
        </p:scale>
        <p:origin x="-48" y="18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156F-372E-5EBB-8A2F-D59D188AD3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7E8E76-D181-85D5-840E-3743EBF741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3D3EA2-3A0D-7761-DED3-CEBFF05BBC43}"/>
              </a:ext>
            </a:extLst>
          </p:cNvPr>
          <p:cNvSpPr>
            <a:spLocks noGrp="1"/>
          </p:cNvSpPr>
          <p:nvPr>
            <p:ph type="dt" sz="half" idx="10"/>
          </p:nvPr>
        </p:nvSpPr>
        <p:spPr/>
        <p:txBody>
          <a:bodyPr/>
          <a:lstStyle/>
          <a:p>
            <a:fld id="{E92AC006-091C-43EC-B875-A9D310AE283D}" type="datetimeFigureOut">
              <a:rPr lang="en-US" smtClean="0"/>
              <a:t>2/2/25</a:t>
            </a:fld>
            <a:endParaRPr lang="en-US"/>
          </a:p>
        </p:txBody>
      </p:sp>
      <p:sp>
        <p:nvSpPr>
          <p:cNvPr id="5" name="Footer Placeholder 4">
            <a:extLst>
              <a:ext uri="{FF2B5EF4-FFF2-40B4-BE49-F238E27FC236}">
                <a16:creationId xmlns:a16="http://schemas.microsoft.com/office/drawing/2014/main" id="{A8E5460B-1016-B286-2583-5DB36B238D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37C138-0398-639F-02AE-978E5C857C51}"/>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1458505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7C6F-1072-7B04-3EA2-6610367937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BB315E-FB78-3DC6-ECD5-4675692B05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E94B12-335C-AC43-4C97-177739A5FF1B}"/>
              </a:ext>
            </a:extLst>
          </p:cNvPr>
          <p:cNvSpPr>
            <a:spLocks noGrp="1"/>
          </p:cNvSpPr>
          <p:nvPr>
            <p:ph type="dt" sz="half" idx="10"/>
          </p:nvPr>
        </p:nvSpPr>
        <p:spPr/>
        <p:txBody>
          <a:bodyPr/>
          <a:lstStyle/>
          <a:p>
            <a:fld id="{E92AC006-091C-43EC-B875-A9D310AE283D}" type="datetimeFigureOut">
              <a:rPr lang="en-US" smtClean="0"/>
              <a:t>2/2/25</a:t>
            </a:fld>
            <a:endParaRPr lang="en-US"/>
          </a:p>
        </p:txBody>
      </p:sp>
      <p:sp>
        <p:nvSpPr>
          <p:cNvPr id="5" name="Footer Placeholder 4">
            <a:extLst>
              <a:ext uri="{FF2B5EF4-FFF2-40B4-BE49-F238E27FC236}">
                <a16:creationId xmlns:a16="http://schemas.microsoft.com/office/drawing/2014/main" id="{74089A81-5882-6EA6-D527-B26451D9F1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A8A7FB-1588-C1C0-357D-E1F8B5FBF838}"/>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85958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753BEA-AA25-2922-1B4F-98AE73CBC7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6AFA4C-994A-6372-B32A-EB559ABA45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81E2BA-4EAB-AB22-42C8-343D2C0CDAF9}"/>
              </a:ext>
            </a:extLst>
          </p:cNvPr>
          <p:cNvSpPr>
            <a:spLocks noGrp="1"/>
          </p:cNvSpPr>
          <p:nvPr>
            <p:ph type="dt" sz="half" idx="10"/>
          </p:nvPr>
        </p:nvSpPr>
        <p:spPr/>
        <p:txBody>
          <a:bodyPr/>
          <a:lstStyle/>
          <a:p>
            <a:fld id="{E92AC006-091C-43EC-B875-A9D310AE283D}" type="datetimeFigureOut">
              <a:rPr lang="en-US" smtClean="0"/>
              <a:t>2/2/25</a:t>
            </a:fld>
            <a:endParaRPr lang="en-US"/>
          </a:p>
        </p:txBody>
      </p:sp>
      <p:sp>
        <p:nvSpPr>
          <p:cNvPr id="5" name="Footer Placeholder 4">
            <a:extLst>
              <a:ext uri="{FF2B5EF4-FFF2-40B4-BE49-F238E27FC236}">
                <a16:creationId xmlns:a16="http://schemas.microsoft.com/office/drawing/2014/main" id="{BA0AD57C-324E-CFC2-BA70-16D1649150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BC8E91-E1AC-47BF-728A-E864DEC49464}"/>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1189603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C8C39-CC1C-67A3-E62F-456C5BAD4A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42C375-1CC4-EC33-BD4D-B21EFEB74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8E6C01-2323-7754-6A6A-1E66B7F36B29}"/>
              </a:ext>
            </a:extLst>
          </p:cNvPr>
          <p:cNvSpPr>
            <a:spLocks noGrp="1"/>
          </p:cNvSpPr>
          <p:nvPr>
            <p:ph type="dt" sz="half" idx="10"/>
          </p:nvPr>
        </p:nvSpPr>
        <p:spPr/>
        <p:txBody>
          <a:bodyPr/>
          <a:lstStyle/>
          <a:p>
            <a:fld id="{E92AC006-091C-43EC-B875-A9D310AE283D}" type="datetimeFigureOut">
              <a:rPr lang="en-US" smtClean="0"/>
              <a:t>2/2/25</a:t>
            </a:fld>
            <a:endParaRPr lang="en-US"/>
          </a:p>
        </p:txBody>
      </p:sp>
      <p:sp>
        <p:nvSpPr>
          <p:cNvPr id="5" name="Footer Placeholder 4">
            <a:extLst>
              <a:ext uri="{FF2B5EF4-FFF2-40B4-BE49-F238E27FC236}">
                <a16:creationId xmlns:a16="http://schemas.microsoft.com/office/drawing/2014/main" id="{1BC3BD9A-C3E1-586B-39F0-DE50663BC0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96C9DC-50CD-496D-82B9-BED6FA69780C}"/>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1586026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53D0-19D4-9751-6EA1-9373A56A6C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A10652-8783-1593-C673-32207A35E5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2790AA-603E-D68B-3456-6A2ACEDBB595}"/>
              </a:ext>
            </a:extLst>
          </p:cNvPr>
          <p:cNvSpPr>
            <a:spLocks noGrp="1"/>
          </p:cNvSpPr>
          <p:nvPr>
            <p:ph type="dt" sz="half" idx="10"/>
          </p:nvPr>
        </p:nvSpPr>
        <p:spPr/>
        <p:txBody>
          <a:bodyPr/>
          <a:lstStyle/>
          <a:p>
            <a:fld id="{E92AC006-091C-43EC-B875-A9D310AE283D}" type="datetimeFigureOut">
              <a:rPr lang="en-US" smtClean="0"/>
              <a:t>2/2/25</a:t>
            </a:fld>
            <a:endParaRPr lang="en-US"/>
          </a:p>
        </p:txBody>
      </p:sp>
      <p:sp>
        <p:nvSpPr>
          <p:cNvPr id="5" name="Footer Placeholder 4">
            <a:extLst>
              <a:ext uri="{FF2B5EF4-FFF2-40B4-BE49-F238E27FC236}">
                <a16:creationId xmlns:a16="http://schemas.microsoft.com/office/drawing/2014/main" id="{2A45DBE0-EA3B-BC43-7C93-7468743D8C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6EB36B-C17B-CB93-8AE6-C2F5687E65DA}"/>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1434904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17B9A-6F84-DD2C-25B3-E13B602A0B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6677DB-F8CA-ECAE-1565-151E185889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027E1F-A8DA-A765-6AE7-EFADECFA4E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727D16-83A0-878E-8702-170D5302685E}"/>
              </a:ext>
            </a:extLst>
          </p:cNvPr>
          <p:cNvSpPr>
            <a:spLocks noGrp="1"/>
          </p:cNvSpPr>
          <p:nvPr>
            <p:ph type="dt" sz="half" idx="10"/>
          </p:nvPr>
        </p:nvSpPr>
        <p:spPr/>
        <p:txBody>
          <a:bodyPr/>
          <a:lstStyle/>
          <a:p>
            <a:fld id="{E92AC006-091C-43EC-B875-A9D310AE283D}" type="datetimeFigureOut">
              <a:rPr lang="en-US" smtClean="0"/>
              <a:t>2/2/25</a:t>
            </a:fld>
            <a:endParaRPr lang="en-US"/>
          </a:p>
        </p:txBody>
      </p:sp>
      <p:sp>
        <p:nvSpPr>
          <p:cNvPr id="6" name="Footer Placeholder 5">
            <a:extLst>
              <a:ext uri="{FF2B5EF4-FFF2-40B4-BE49-F238E27FC236}">
                <a16:creationId xmlns:a16="http://schemas.microsoft.com/office/drawing/2014/main" id="{DE89A072-E8E6-DD97-7439-1B07F0A4CB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8867C-10AE-0DC6-EB49-2449E8F50174}"/>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3407088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AB63D-5821-8779-0C90-2042410F8B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63E4D3-8124-E549-0318-7C286B2EC6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A3728D-81E2-58FD-75A4-64253C7526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521A0C-15D3-1F4A-DB6A-4190B3A692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978807-59C7-8BAB-955F-735B43F9C8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27F89A-E633-A36F-5B05-10DEBA329AB0}"/>
              </a:ext>
            </a:extLst>
          </p:cNvPr>
          <p:cNvSpPr>
            <a:spLocks noGrp="1"/>
          </p:cNvSpPr>
          <p:nvPr>
            <p:ph type="dt" sz="half" idx="10"/>
          </p:nvPr>
        </p:nvSpPr>
        <p:spPr/>
        <p:txBody>
          <a:bodyPr/>
          <a:lstStyle/>
          <a:p>
            <a:fld id="{E92AC006-091C-43EC-B875-A9D310AE283D}" type="datetimeFigureOut">
              <a:rPr lang="en-US" smtClean="0"/>
              <a:t>2/2/25</a:t>
            </a:fld>
            <a:endParaRPr lang="en-US"/>
          </a:p>
        </p:txBody>
      </p:sp>
      <p:sp>
        <p:nvSpPr>
          <p:cNvPr id="8" name="Footer Placeholder 7">
            <a:extLst>
              <a:ext uri="{FF2B5EF4-FFF2-40B4-BE49-F238E27FC236}">
                <a16:creationId xmlns:a16="http://schemas.microsoft.com/office/drawing/2014/main" id="{2CCD627C-C7E6-6438-9347-769E519D9C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D42E99-5FFD-733A-2A11-F6EDA05E5BEA}"/>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3081301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86110-AF85-2C91-6C54-84E9119F94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AEA159-2EBC-B746-352A-97F997DF4884}"/>
              </a:ext>
            </a:extLst>
          </p:cNvPr>
          <p:cNvSpPr>
            <a:spLocks noGrp="1"/>
          </p:cNvSpPr>
          <p:nvPr>
            <p:ph type="dt" sz="half" idx="10"/>
          </p:nvPr>
        </p:nvSpPr>
        <p:spPr/>
        <p:txBody>
          <a:bodyPr/>
          <a:lstStyle/>
          <a:p>
            <a:fld id="{E92AC006-091C-43EC-B875-A9D310AE283D}" type="datetimeFigureOut">
              <a:rPr lang="en-US" smtClean="0"/>
              <a:t>2/2/25</a:t>
            </a:fld>
            <a:endParaRPr lang="en-US"/>
          </a:p>
        </p:txBody>
      </p:sp>
      <p:sp>
        <p:nvSpPr>
          <p:cNvPr id="4" name="Footer Placeholder 3">
            <a:extLst>
              <a:ext uri="{FF2B5EF4-FFF2-40B4-BE49-F238E27FC236}">
                <a16:creationId xmlns:a16="http://schemas.microsoft.com/office/drawing/2014/main" id="{DD2F120B-0125-145F-9D32-E27FDE2A48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530B4B-E9CA-206C-28F9-CD98C80F5128}"/>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2189144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65187C-C34F-FFE5-C05A-121865B94146}"/>
              </a:ext>
            </a:extLst>
          </p:cNvPr>
          <p:cNvSpPr>
            <a:spLocks noGrp="1"/>
          </p:cNvSpPr>
          <p:nvPr>
            <p:ph type="dt" sz="half" idx="10"/>
          </p:nvPr>
        </p:nvSpPr>
        <p:spPr/>
        <p:txBody>
          <a:bodyPr/>
          <a:lstStyle/>
          <a:p>
            <a:fld id="{E92AC006-091C-43EC-B875-A9D310AE283D}" type="datetimeFigureOut">
              <a:rPr lang="en-US" smtClean="0"/>
              <a:t>2/2/25</a:t>
            </a:fld>
            <a:endParaRPr lang="en-US"/>
          </a:p>
        </p:txBody>
      </p:sp>
      <p:sp>
        <p:nvSpPr>
          <p:cNvPr id="3" name="Footer Placeholder 2">
            <a:extLst>
              <a:ext uri="{FF2B5EF4-FFF2-40B4-BE49-F238E27FC236}">
                <a16:creationId xmlns:a16="http://schemas.microsoft.com/office/drawing/2014/main" id="{3E2FA41D-CC03-5BBE-4268-44A20C0B5E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2E9F4E-93C9-EA26-C12C-CC80D1491B1F}"/>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332316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EC429-3EFB-112D-B4CB-EE88D19BDA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F38341-48D8-280E-0375-79A6D739DD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C0E7DF-F725-AC10-039A-40C9640220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63D72B-F751-BCD1-2BC9-29DD94F5821D}"/>
              </a:ext>
            </a:extLst>
          </p:cNvPr>
          <p:cNvSpPr>
            <a:spLocks noGrp="1"/>
          </p:cNvSpPr>
          <p:nvPr>
            <p:ph type="dt" sz="half" idx="10"/>
          </p:nvPr>
        </p:nvSpPr>
        <p:spPr/>
        <p:txBody>
          <a:bodyPr/>
          <a:lstStyle/>
          <a:p>
            <a:fld id="{E92AC006-091C-43EC-B875-A9D310AE283D}" type="datetimeFigureOut">
              <a:rPr lang="en-US" smtClean="0"/>
              <a:t>2/2/25</a:t>
            </a:fld>
            <a:endParaRPr lang="en-US"/>
          </a:p>
        </p:txBody>
      </p:sp>
      <p:sp>
        <p:nvSpPr>
          <p:cNvPr id="6" name="Footer Placeholder 5">
            <a:extLst>
              <a:ext uri="{FF2B5EF4-FFF2-40B4-BE49-F238E27FC236}">
                <a16:creationId xmlns:a16="http://schemas.microsoft.com/office/drawing/2014/main" id="{6E4079F6-3904-4361-2388-AC30540FDD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CEF6AB-7FC3-AE84-070C-258F33E78C7C}"/>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862359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BC606-19CE-D771-D392-6A0E39DAD0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288DBF-BC32-E2F2-43BD-0EC4D9D5D0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E7D2ED-7CE4-F896-5EC9-E53BFAF07B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CC0C2B-BA1D-CC1E-8E5C-9FE1AFF561D3}"/>
              </a:ext>
            </a:extLst>
          </p:cNvPr>
          <p:cNvSpPr>
            <a:spLocks noGrp="1"/>
          </p:cNvSpPr>
          <p:nvPr>
            <p:ph type="dt" sz="half" idx="10"/>
          </p:nvPr>
        </p:nvSpPr>
        <p:spPr/>
        <p:txBody>
          <a:bodyPr/>
          <a:lstStyle/>
          <a:p>
            <a:fld id="{E92AC006-091C-43EC-B875-A9D310AE283D}" type="datetimeFigureOut">
              <a:rPr lang="en-US" smtClean="0"/>
              <a:t>2/2/25</a:t>
            </a:fld>
            <a:endParaRPr lang="en-US"/>
          </a:p>
        </p:txBody>
      </p:sp>
      <p:sp>
        <p:nvSpPr>
          <p:cNvPr id="6" name="Footer Placeholder 5">
            <a:extLst>
              <a:ext uri="{FF2B5EF4-FFF2-40B4-BE49-F238E27FC236}">
                <a16:creationId xmlns:a16="http://schemas.microsoft.com/office/drawing/2014/main" id="{1C6489B2-1CF7-F00D-86AF-DE0C7EE56C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2872A5-6789-09A9-3CC7-2A0EB8C3D9E5}"/>
              </a:ext>
            </a:extLst>
          </p:cNvPr>
          <p:cNvSpPr>
            <a:spLocks noGrp="1"/>
          </p:cNvSpPr>
          <p:nvPr>
            <p:ph type="sldNum" sz="quarter" idx="12"/>
          </p:nvPr>
        </p:nvSpPr>
        <p:spPr/>
        <p:txBody>
          <a:bodyPr/>
          <a:lstStyle/>
          <a:p>
            <a:fld id="{3B3ABB3B-22E3-42CC-AEA1-7FFFF5D778BB}" type="slidenum">
              <a:rPr lang="en-US" smtClean="0"/>
              <a:t>‹#›</a:t>
            </a:fld>
            <a:endParaRPr lang="en-US"/>
          </a:p>
        </p:txBody>
      </p:sp>
    </p:spTree>
    <p:extLst>
      <p:ext uri="{BB962C8B-B14F-4D97-AF65-F5344CB8AC3E}">
        <p14:creationId xmlns:p14="http://schemas.microsoft.com/office/powerpoint/2010/main" val="1539151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644089-7961-78AC-C6FF-99A7320900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81E2485-CE73-3CA4-5B33-1AE32A4677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5CC81A-416B-58A0-4FD5-28C38A7265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2AC006-091C-43EC-B875-A9D310AE283D}" type="datetimeFigureOut">
              <a:rPr lang="en-US" smtClean="0"/>
              <a:t>2/2/25</a:t>
            </a:fld>
            <a:endParaRPr lang="en-US"/>
          </a:p>
        </p:txBody>
      </p:sp>
      <p:sp>
        <p:nvSpPr>
          <p:cNvPr id="5" name="Footer Placeholder 4">
            <a:extLst>
              <a:ext uri="{FF2B5EF4-FFF2-40B4-BE49-F238E27FC236}">
                <a16:creationId xmlns:a16="http://schemas.microsoft.com/office/drawing/2014/main" id="{FB4D18F1-C4E4-85FC-620D-8D67E23EE0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BA3611-39DC-228F-A440-1FFBA43986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3ABB3B-22E3-42CC-AEA1-7FFFF5D778BB}" type="slidenum">
              <a:rPr lang="en-US" smtClean="0"/>
              <a:t>‹#›</a:t>
            </a:fld>
            <a:endParaRPr lang="en-US"/>
          </a:p>
        </p:txBody>
      </p:sp>
    </p:spTree>
    <p:extLst>
      <p:ext uri="{BB962C8B-B14F-4D97-AF65-F5344CB8AC3E}">
        <p14:creationId xmlns:p14="http://schemas.microsoft.com/office/powerpoint/2010/main" val="3929880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84740-249D-4A5C-2975-7E03B113A2B2}"/>
              </a:ext>
            </a:extLst>
          </p:cNvPr>
          <p:cNvSpPr>
            <a:spLocks noGrp="1"/>
          </p:cNvSpPr>
          <p:nvPr>
            <p:ph type="ctrTitle"/>
          </p:nvPr>
        </p:nvSpPr>
        <p:spPr/>
        <p:txBody>
          <a:bodyPr/>
          <a:lstStyle/>
          <a:p>
            <a:r>
              <a:rPr lang="en-US" dirty="0"/>
              <a:t>Data Prediction</a:t>
            </a:r>
          </a:p>
        </p:txBody>
      </p:sp>
      <p:sp>
        <p:nvSpPr>
          <p:cNvPr id="3" name="Subtitle 2">
            <a:extLst>
              <a:ext uri="{FF2B5EF4-FFF2-40B4-BE49-F238E27FC236}">
                <a16:creationId xmlns:a16="http://schemas.microsoft.com/office/drawing/2014/main" id="{4DB79614-E937-89C0-F513-479FAD3C4C1A}"/>
              </a:ext>
            </a:extLst>
          </p:cNvPr>
          <p:cNvSpPr>
            <a:spLocks noGrp="1"/>
          </p:cNvSpPr>
          <p:nvPr>
            <p:ph type="subTitle" idx="1"/>
          </p:nvPr>
        </p:nvSpPr>
        <p:spPr/>
        <p:txBody>
          <a:bodyPr/>
          <a:lstStyle/>
          <a:p>
            <a:r>
              <a:rPr lang="en-US" dirty="0"/>
              <a:t>Regression with Statsmodels in Python</a:t>
            </a:r>
          </a:p>
        </p:txBody>
      </p:sp>
    </p:spTree>
    <p:extLst>
      <p:ext uri="{BB962C8B-B14F-4D97-AF65-F5344CB8AC3E}">
        <p14:creationId xmlns:p14="http://schemas.microsoft.com/office/powerpoint/2010/main" val="4140286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1FF58B-AA05-9515-F70D-5FCE372BC33E}"/>
              </a:ext>
            </a:extLst>
          </p:cNvPr>
          <p:cNvPicPr>
            <a:picLocks noChangeAspect="1"/>
          </p:cNvPicPr>
          <p:nvPr/>
        </p:nvPicPr>
        <p:blipFill>
          <a:blip r:embed="rId2"/>
          <a:stretch>
            <a:fillRect/>
          </a:stretch>
        </p:blipFill>
        <p:spPr>
          <a:xfrm>
            <a:off x="510056" y="1028492"/>
            <a:ext cx="11171888" cy="4801016"/>
          </a:xfrm>
          <a:prstGeom prst="rect">
            <a:avLst/>
          </a:prstGeom>
        </p:spPr>
      </p:pic>
      <p:sp>
        <p:nvSpPr>
          <p:cNvPr id="4" name="TextBox 3">
            <a:extLst>
              <a:ext uri="{FF2B5EF4-FFF2-40B4-BE49-F238E27FC236}">
                <a16:creationId xmlns:a16="http://schemas.microsoft.com/office/drawing/2014/main" id="{BF57C5C2-4085-719D-EF96-7C94000C455D}"/>
              </a:ext>
            </a:extLst>
          </p:cNvPr>
          <p:cNvSpPr txBox="1"/>
          <p:nvPr/>
        </p:nvSpPr>
        <p:spPr>
          <a:xfrm>
            <a:off x="0" y="0"/>
            <a:ext cx="11541815" cy="1077218"/>
          </a:xfrm>
          <a:prstGeom prst="rect">
            <a:avLst/>
          </a:prstGeom>
          <a:noFill/>
        </p:spPr>
        <p:txBody>
          <a:bodyPr wrap="square">
            <a:spAutoFit/>
          </a:bodyPr>
          <a:lstStyle/>
          <a:p>
            <a:r>
              <a:rPr lang="en-US" sz="1600" dirty="0">
                <a:solidFill>
                  <a:srgbClr val="FF0000"/>
                </a:solidFill>
              </a:rPr>
              <a:t>from </a:t>
            </a:r>
            <a:r>
              <a:rPr lang="en-US" sz="1600" dirty="0" err="1">
                <a:solidFill>
                  <a:srgbClr val="FF0000"/>
                </a:solidFill>
              </a:rPr>
              <a:t>statsmodels.formula.api</a:t>
            </a:r>
            <a:r>
              <a:rPr lang="en-US" sz="1600" dirty="0">
                <a:solidFill>
                  <a:srgbClr val="FF0000"/>
                </a:solidFill>
              </a:rPr>
              <a:t> import </a:t>
            </a:r>
            <a:r>
              <a:rPr lang="en-US" sz="1600" dirty="0" err="1">
                <a:solidFill>
                  <a:srgbClr val="FF0000"/>
                </a:solidFill>
              </a:rPr>
              <a:t>ols</a:t>
            </a:r>
            <a:endParaRPr lang="en-US" sz="1600" dirty="0">
              <a:solidFill>
                <a:srgbClr val="FF0000"/>
              </a:solidFill>
            </a:endParaRPr>
          </a:p>
          <a:p>
            <a:r>
              <a:rPr lang="en-US" sz="1600" dirty="0" err="1">
                <a:solidFill>
                  <a:srgbClr val="FF0000"/>
                </a:solidFill>
              </a:rPr>
              <a:t>mdl_payment_vs_claims</a:t>
            </a:r>
            <a:r>
              <a:rPr lang="en-US" sz="1600" dirty="0">
                <a:solidFill>
                  <a:srgbClr val="FF0000"/>
                </a:solidFill>
              </a:rPr>
              <a:t> = </a:t>
            </a:r>
            <a:r>
              <a:rPr lang="en-US" sz="1600" dirty="0" err="1">
                <a:solidFill>
                  <a:srgbClr val="FF0000"/>
                </a:solidFill>
              </a:rPr>
              <a:t>ols</a:t>
            </a:r>
            <a:r>
              <a:rPr lang="en-US" sz="1600" dirty="0">
                <a:solidFill>
                  <a:srgbClr val="FF0000"/>
                </a:solidFill>
              </a:rPr>
              <a:t>('</a:t>
            </a:r>
            <a:r>
              <a:rPr lang="en-US" sz="1600" dirty="0" err="1">
                <a:solidFill>
                  <a:srgbClr val="FF0000"/>
                </a:solidFill>
              </a:rPr>
              <a:t>total_payment_sek</a:t>
            </a:r>
            <a:r>
              <a:rPr lang="en-US" sz="1600" dirty="0">
                <a:solidFill>
                  <a:srgbClr val="FF0000"/>
                </a:solidFill>
              </a:rPr>
              <a:t> ~ </a:t>
            </a:r>
            <a:r>
              <a:rPr lang="en-US" sz="1600" dirty="0" err="1">
                <a:solidFill>
                  <a:srgbClr val="FF0000"/>
                </a:solidFill>
              </a:rPr>
              <a:t>n_claims</a:t>
            </a:r>
            <a:r>
              <a:rPr lang="en-US" sz="1600" dirty="0">
                <a:solidFill>
                  <a:srgbClr val="FF0000"/>
                </a:solidFill>
              </a:rPr>
              <a:t>', data = </a:t>
            </a:r>
            <a:r>
              <a:rPr lang="en-US" sz="1600" dirty="0" err="1">
                <a:solidFill>
                  <a:srgbClr val="FF0000"/>
                </a:solidFill>
              </a:rPr>
              <a:t>swedish_motor_insurance</a:t>
            </a:r>
            <a:r>
              <a:rPr lang="en-US" sz="1600" dirty="0">
                <a:solidFill>
                  <a:srgbClr val="FF0000"/>
                </a:solidFill>
              </a:rPr>
              <a:t>)</a:t>
            </a:r>
          </a:p>
          <a:p>
            <a:r>
              <a:rPr lang="en-US" sz="1600" dirty="0" err="1">
                <a:solidFill>
                  <a:srgbClr val="FF0000"/>
                </a:solidFill>
              </a:rPr>
              <a:t>mdl_payment_vs_claims</a:t>
            </a:r>
            <a:r>
              <a:rPr lang="en-US" sz="1600" dirty="0">
                <a:solidFill>
                  <a:srgbClr val="FF0000"/>
                </a:solidFill>
              </a:rPr>
              <a:t> = </a:t>
            </a:r>
            <a:r>
              <a:rPr lang="en-US" sz="1600" dirty="0" err="1">
                <a:solidFill>
                  <a:srgbClr val="FF0000"/>
                </a:solidFill>
              </a:rPr>
              <a:t>mdl_payment_vs_claims.fit</a:t>
            </a:r>
            <a:r>
              <a:rPr lang="en-US" sz="1600" dirty="0">
                <a:solidFill>
                  <a:srgbClr val="FF0000"/>
                </a:solidFill>
              </a:rPr>
              <a:t>()</a:t>
            </a:r>
          </a:p>
          <a:p>
            <a:r>
              <a:rPr lang="en-US" sz="1600" dirty="0">
                <a:solidFill>
                  <a:srgbClr val="FF0000"/>
                </a:solidFill>
              </a:rPr>
              <a:t>print(</a:t>
            </a:r>
            <a:r>
              <a:rPr lang="en-US" sz="1600" dirty="0" err="1">
                <a:solidFill>
                  <a:srgbClr val="FF0000"/>
                </a:solidFill>
              </a:rPr>
              <a:t>mdl_payment_vs_claims.params</a:t>
            </a:r>
            <a:r>
              <a:rPr lang="en-US" sz="1600" dirty="0">
                <a:solidFill>
                  <a:srgbClr val="FF0000"/>
                </a:solidFill>
              </a:rPr>
              <a:t>)</a:t>
            </a:r>
          </a:p>
        </p:txBody>
      </p:sp>
      <p:sp>
        <p:nvSpPr>
          <p:cNvPr id="2" name="TextBox 1">
            <a:extLst>
              <a:ext uri="{FF2B5EF4-FFF2-40B4-BE49-F238E27FC236}">
                <a16:creationId xmlns:a16="http://schemas.microsoft.com/office/drawing/2014/main" id="{C5D4892F-DDFD-73CE-206F-D04101491094}"/>
              </a:ext>
            </a:extLst>
          </p:cNvPr>
          <p:cNvSpPr txBox="1"/>
          <p:nvPr/>
        </p:nvSpPr>
        <p:spPr>
          <a:xfrm>
            <a:off x="42110" y="6045869"/>
            <a:ext cx="11971421" cy="646331"/>
          </a:xfrm>
          <a:prstGeom prst="rect">
            <a:avLst/>
          </a:prstGeom>
          <a:noFill/>
        </p:spPr>
        <p:txBody>
          <a:bodyPr wrap="square" rtlCol="0">
            <a:spAutoFit/>
          </a:bodyPr>
          <a:lstStyle/>
          <a:p>
            <a:r>
              <a:rPr lang="en-US" dirty="0" err="1">
                <a:highlight>
                  <a:srgbClr val="FFFF00"/>
                </a:highlight>
              </a:rPr>
              <a:t>ols</a:t>
            </a:r>
            <a:r>
              <a:rPr lang="en-US" dirty="0">
                <a:highlight>
                  <a:srgbClr val="FFFF00"/>
                </a:highlight>
              </a:rPr>
              <a:t> = ordinary least squares – a type of linear least squares method for choosing unknown parameters in a linear regression model. </a:t>
            </a:r>
          </a:p>
        </p:txBody>
      </p:sp>
    </p:spTree>
    <p:extLst>
      <p:ext uri="{BB962C8B-B14F-4D97-AF65-F5344CB8AC3E}">
        <p14:creationId xmlns:p14="http://schemas.microsoft.com/office/powerpoint/2010/main" val="3704027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E59658-7E7F-DBC1-1CEB-06B7C43F7540}"/>
              </a:ext>
            </a:extLst>
          </p:cNvPr>
          <p:cNvPicPr>
            <a:picLocks noChangeAspect="1"/>
          </p:cNvPicPr>
          <p:nvPr/>
        </p:nvPicPr>
        <p:blipFill>
          <a:blip r:embed="rId2"/>
          <a:stretch>
            <a:fillRect/>
          </a:stretch>
        </p:blipFill>
        <p:spPr>
          <a:xfrm>
            <a:off x="491004" y="1870575"/>
            <a:ext cx="11209991" cy="3116850"/>
          </a:xfrm>
          <a:prstGeom prst="rect">
            <a:avLst/>
          </a:prstGeom>
        </p:spPr>
      </p:pic>
      <p:sp>
        <p:nvSpPr>
          <p:cNvPr id="2" name="TextBox 1">
            <a:extLst>
              <a:ext uri="{FF2B5EF4-FFF2-40B4-BE49-F238E27FC236}">
                <a16:creationId xmlns:a16="http://schemas.microsoft.com/office/drawing/2014/main" id="{70618E17-F568-F706-37CA-952BBA4369C0}"/>
              </a:ext>
            </a:extLst>
          </p:cNvPr>
          <p:cNvSpPr txBox="1"/>
          <p:nvPr/>
        </p:nvSpPr>
        <p:spPr>
          <a:xfrm>
            <a:off x="806116" y="5113421"/>
            <a:ext cx="1976823" cy="369332"/>
          </a:xfrm>
          <a:prstGeom prst="rect">
            <a:avLst/>
          </a:prstGeom>
          <a:noFill/>
        </p:spPr>
        <p:txBody>
          <a:bodyPr wrap="none" rtlCol="0">
            <a:spAutoFit/>
          </a:bodyPr>
          <a:lstStyle/>
          <a:p>
            <a:r>
              <a:rPr lang="en-US" dirty="0">
                <a:solidFill>
                  <a:srgbClr val="FF0000"/>
                </a:solidFill>
              </a:rPr>
              <a:t>(response variable)</a:t>
            </a:r>
          </a:p>
        </p:txBody>
      </p:sp>
      <p:sp>
        <p:nvSpPr>
          <p:cNvPr id="4" name="TextBox 3">
            <a:extLst>
              <a:ext uri="{FF2B5EF4-FFF2-40B4-BE49-F238E27FC236}">
                <a16:creationId xmlns:a16="http://schemas.microsoft.com/office/drawing/2014/main" id="{B31344AB-56F5-CAD2-C7B5-7ED5F6C410C2}"/>
              </a:ext>
            </a:extLst>
          </p:cNvPr>
          <p:cNvSpPr txBox="1"/>
          <p:nvPr/>
        </p:nvSpPr>
        <p:spPr>
          <a:xfrm>
            <a:off x="5175585" y="5113421"/>
            <a:ext cx="2232855" cy="369332"/>
          </a:xfrm>
          <a:prstGeom prst="rect">
            <a:avLst/>
          </a:prstGeom>
          <a:noFill/>
        </p:spPr>
        <p:txBody>
          <a:bodyPr wrap="none" rtlCol="0">
            <a:spAutoFit/>
          </a:bodyPr>
          <a:lstStyle/>
          <a:p>
            <a:r>
              <a:rPr lang="en-US" dirty="0">
                <a:solidFill>
                  <a:srgbClr val="FF0000"/>
                </a:solidFill>
              </a:rPr>
              <a:t>(explanatory variable)</a:t>
            </a:r>
          </a:p>
        </p:txBody>
      </p:sp>
    </p:spTree>
    <p:extLst>
      <p:ext uri="{BB962C8B-B14F-4D97-AF65-F5344CB8AC3E}">
        <p14:creationId xmlns:p14="http://schemas.microsoft.com/office/powerpoint/2010/main" val="1665575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E04FAB-8CD9-4BF4-8A58-13EEF33334F2}"/>
              </a:ext>
            </a:extLst>
          </p:cNvPr>
          <p:cNvSpPr txBox="1"/>
          <p:nvPr/>
        </p:nvSpPr>
        <p:spPr>
          <a:xfrm>
            <a:off x="292994" y="371572"/>
            <a:ext cx="11800268" cy="3970318"/>
          </a:xfrm>
          <a:prstGeom prst="rect">
            <a:avLst/>
          </a:prstGeom>
          <a:noFill/>
        </p:spPr>
        <p:txBody>
          <a:bodyPr wrap="square">
            <a:spAutoFit/>
          </a:bodyPr>
          <a:lstStyle/>
          <a:p>
            <a:r>
              <a:rPr lang="en-US" dirty="0"/>
              <a:t>Linear regression with </a:t>
            </a:r>
            <a:r>
              <a:rPr lang="en-US" dirty="0" err="1"/>
              <a:t>ols</a:t>
            </a:r>
            <a:r>
              <a:rPr lang="en-US" dirty="0"/>
              <a:t>()</a:t>
            </a:r>
          </a:p>
          <a:p>
            <a:r>
              <a:rPr lang="en-US" dirty="0"/>
              <a:t>While </a:t>
            </a:r>
            <a:r>
              <a:rPr lang="en-US" dirty="0" err="1"/>
              <a:t>sns.regplot</a:t>
            </a:r>
            <a:r>
              <a:rPr lang="en-US" dirty="0"/>
              <a:t>() can display a linear regression trend line, it doesn't give you access to the intercept and slope as variables, or allow you to work with the model results as variables. That means that sometimes you'll need to run a linear regression yourself.</a:t>
            </a:r>
          </a:p>
          <a:p>
            <a:endParaRPr lang="en-US" dirty="0"/>
          </a:p>
          <a:p>
            <a:r>
              <a:rPr lang="en-US" dirty="0"/>
              <a:t>Time to run your first model!</a:t>
            </a:r>
          </a:p>
          <a:p>
            <a:endParaRPr lang="en-US" dirty="0"/>
          </a:p>
          <a:p>
            <a:r>
              <a:rPr lang="en-US" dirty="0" err="1"/>
              <a:t>taiwan_real_estate</a:t>
            </a:r>
            <a:r>
              <a:rPr lang="en-US" dirty="0"/>
              <a:t> is available. TWD is an abbreviation for Taiwan dollars.</a:t>
            </a:r>
          </a:p>
          <a:p>
            <a:endParaRPr lang="en-US" dirty="0"/>
          </a:p>
          <a:p>
            <a:pPr marL="285750" indent="-285750">
              <a:buFont typeface="Arial" panose="020B0604020202020204" pitchFamily="34" charset="0"/>
              <a:buChar char="•"/>
            </a:pPr>
            <a:r>
              <a:rPr lang="en-US" dirty="0"/>
              <a:t>Import the </a:t>
            </a:r>
            <a:r>
              <a:rPr lang="en-US" dirty="0" err="1"/>
              <a:t>ols</a:t>
            </a:r>
            <a:r>
              <a:rPr lang="en-US" dirty="0"/>
              <a:t>() function from the </a:t>
            </a:r>
            <a:r>
              <a:rPr lang="en-US" dirty="0" err="1"/>
              <a:t>statsmodels.formula.api</a:t>
            </a:r>
            <a:r>
              <a:rPr lang="en-US" dirty="0"/>
              <a:t> package.</a:t>
            </a:r>
          </a:p>
          <a:p>
            <a:pPr marL="285750" indent="-285750">
              <a:buFont typeface="Arial" panose="020B0604020202020204" pitchFamily="34" charset="0"/>
              <a:buChar char="•"/>
            </a:pPr>
            <a:r>
              <a:rPr lang="en-US" dirty="0"/>
              <a:t>Run a linear regression with </a:t>
            </a:r>
            <a:r>
              <a:rPr lang="en-US" dirty="0" err="1"/>
              <a:t>price_twd_msq</a:t>
            </a:r>
            <a:r>
              <a:rPr lang="en-US" dirty="0"/>
              <a:t> as the response variable, </a:t>
            </a:r>
            <a:r>
              <a:rPr lang="en-US" dirty="0" err="1"/>
              <a:t>n_convenience</a:t>
            </a:r>
            <a:r>
              <a:rPr lang="en-US" dirty="0"/>
              <a:t> as the explanatory variable, and </a:t>
            </a:r>
            <a:r>
              <a:rPr lang="en-US" dirty="0" err="1"/>
              <a:t>taiwan_real_estate</a:t>
            </a:r>
            <a:r>
              <a:rPr lang="en-US" dirty="0"/>
              <a:t> as the dataset. Name it </a:t>
            </a:r>
            <a:r>
              <a:rPr lang="en-US" dirty="0" err="1"/>
              <a:t>mdl_price_vs_conv</a:t>
            </a:r>
            <a:r>
              <a:rPr lang="en-US" dirty="0"/>
              <a:t>.</a:t>
            </a:r>
          </a:p>
          <a:p>
            <a:pPr marL="285750" indent="-285750">
              <a:buFont typeface="Arial" panose="020B0604020202020204" pitchFamily="34" charset="0"/>
              <a:buChar char="•"/>
            </a:pPr>
            <a:r>
              <a:rPr lang="en-US" dirty="0"/>
              <a:t>Fit the model.</a:t>
            </a:r>
          </a:p>
          <a:p>
            <a:pPr marL="285750" indent="-285750">
              <a:buFont typeface="Arial" panose="020B0604020202020204" pitchFamily="34" charset="0"/>
              <a:buChar char="•"/>
            </a:pPr>
            <a:r>
              <a:rPr lang="en-US" dirty="0"/>
              <a:t>Print the parameters of the fitted model.</a:t>
            </a:r>
          </a:p>
        </p:txBody>
      </p:sp>
      <p:sp>
        <p:nvSpPr>
          <p:cNvPr id="5" name="TextBox 4">
            <a:extLst>
              <a:ext uri="{FF2B5EF4-FFF2-40B4-BE49-F238E27FC236}">
                <a16:creationId xmlns:a16="http://schemas.microsoft.com/office/drawing/2014/main" id="{5CBBFF3E-D3DB-1EDF-AED2-5B53FF931393}"/>
              </a:ext>
            </a:extLst>
          </p:cNvPr>
          <p:cNvSpPr txBox="1"/>
          <p:nvPr/>
        </p:nvSpPr>
        <p:spPr>
          <a:xfrm>
            <a:off x="6898716" y="3517560"/>
            <a:ext cx="5146420" cy="3108543"/>
          </a:xfrm>
          <a:prstGeom prst="rect">
            <a:avLst/>
          </a:prstGeom>
          <a:noFill/>
        </p:spPr>
        <p:txBody>
          <a:bodyPr wrap="square">
            <a:spAutoFit/>
          </a:bodyPr>
          <a:lstStyle/>
          <a:p>
            <a:r>
              <a:rPr lang="en-US" sz="1400" dirty="0">
                <a:solidFill>
                  <a:srgbClr val="FF0000"/>
                </a:solidFill>
              </a:rPr>
              <a:t># Import the </a:t>
            </a:r>
            <a:r>
              <a:rPr lang="en-US" sz="1400" dirty="0" err="1">
                <a:solidFill>
                  <a:srgbClr val="FF0000"/>
                </a:solidFill>
              </a:rPr>
              <a:t>ols</a:t>
            </a:r>
            <a:r>
              <a:rPr lang="en-US" sz="1400" dirty="0">
                <a:solidFill>
                  <a:srgbClr val="FF0000"/>
                </a:solidFill>
              </a:rPr>
              <a:t> function</a:t>
            </a:r>
          </a:p>
          <a:p>
            <a:r>
              <a:rPr lang="en-US" sz="1400" dirty="0">
                <a:solidFill>
                  <a:srgbClr val="FF0000"/>
                </a:solidFill>
              </a:rPr>
              <a:t>from </a:t>
            </a:r>
            <a:r>
              <a:rPr lang="en-US" sz="1400" dirty="0" err="1">
                <a:solidFill>
                  <a:srgbClr val="FF0000"/>
                </a:solidFill>
              </a:rPr>
              <a:t>statsmodels.formula.api</a:t>
            </a:r>
            <a:r>
              <a:rPr lang="en-US" sz="1400" dirty="0">
                <a:solidFill>
                  <a:srgbClr val="FF0000"/>
                </a:solidFill>
              </a:rPr>
              <a:t> import </a:t>
            </a:r>
            <a:r>
              <a:rPr lang="en-US" sz="1400" dirty="0" err="1">
                <a:solidFill>
                  <a:srgbClr val="FF0000"/>
                </a:solidFill>
              </a:rPr>
              <a:t>ols</a:t>
            </a:r>
            <a:endParaRPr lang="en-US" sz="1400" dirty="0">
              <a:solidFill>
                <a:srgbClr val="FF0000"/>
              </a:solidFill>
            </a:endParaRPr>
          </a:p>
          <a:p>
            <a:endParaRPr lang="en-US" sz="1400" dirty="0">
              <a:solidFill>
                <a:srgbClr val="FF0000"/>
              </a:solidFill>
            </a:endParaRPr>
          </a:p>
          <a:p>
            <a:r>
              <a:rPr lang="en-US" sz="1400" dirty="0" err="1">
                <a:solidFill>
                  <a:srgbClr val="FF0000"/>
                </a:solidFill>
              </a:rPr>
              <a:t>taiwan_real_estate</a:t>
            </a:r>
            <a:r>
              <a:rPr lang="en-US" sz="1400" dirty="0">
                <a:solidFill>
                  <a:srgbClr val="FF0000"/>
                </a:solidFill>
              </a:rPr>
              <a:t> = </a:t>
            </a:r>
            <a:r>
              <a:rPr lang="en-US" sz="1400" dirty="0" err="1">
                <a:solidFill>
                  <a:srgbClr val="FF0000"/>
                </a:solidFill>
              </a:rPr>
              <a:t>pd.read_csv</a:t>
            </a:r>
            <a:r>
              <a:rPr lang="en-US" sz="1400" dirty="0">
                <a:solidFill>
                  <a:srgbClr val="FF0000"/>
                </a:solidFill>
              </a:rPr>
              <a:t>('Taiwan_real_estate2.csv’)</a:t>
            </a:r>
          </a:p>
          <a:p>
            <a:endParaRPr lang="en-US" sz="1400" dirty="0">
              <a:solidFill>
                <a:srgbClr val="FF0000"/>
              </a:solidFill>
            </a:endParaRPr>
          </a:p>
          <a:p>
            <a:r>
              <a:rPr lang="en-US" sz="1400" dirty="0">
                <a:solidFill>
                  <a:srgbClr val="FF0000"/>
                </a:solidFill>
              </a:rPr>
              <a:t># Create the model object</a:t>
            </a:r>
          </a:p>
          <a:p>
            <a:r>
              <a:rPr lang="en-US" sz="1400" dirty="0" err="1">
                <a:solidFill>
                  <a:srgbClr val="FF0000"/>
                </a:solidFill>
              </a:rPr>
              <a:t>mdl_price_vs_conv</a:t>
            </a:r>
            <a:r>
              <a:rPr lang="en-US" sz="1400" dirty="0">
                <a:solidFill>
                  <a:srgbClr val="FF0000"/>
                </a:solidFill>
              </a:rPr>
              <a:t> = </a:t>
            </a:r>
            <a:r>
              <a:rPr lang="en-US" sz="1400" dirty="0" err="1">
                <a:solidFill>
                  <a:srgbClr val="FF0000"/>
                </a:solidFill>
              </a:rPr>
              <a:t>ols</a:t>
            </a:r>
            <a:r>
              <a:rPr lang="en-US" sz="1400" dirty="0">
                <a:solidFill>
                  <a:srgbClr val="FF0000"/>
                </a:solidFill>
              </a:rPr>
              <a:t>('</a:t>
            </a:r>
            <a:r>
              <a:rPr lang="en-US" sz="1400" dirty="0" err="1">
                <a:solidFill>
                  <a:srgbClr val="FF0000"/>
                </a:solidFill>
              </a:rPr>
              <a:t>price_twd_msq</a:t>
            </a:r>
            <a:r>
              <a:rPr lang="en-US" sz="1400" dirty="0">
                <a:solidFill>
                  <a:srgbClr val="FF0000"/>
                </a:solidFill>
              </a:rPr>
              <a:t> ~ </a:t>
            </a:r>
            <a:r>
              <a:rPr lang="en-US" sz="1400" dirty="0" err="1">
                <a:solidFill>
                  <a:srgbClr val="FF0000"/>
                </a:solidFill>
              </a:rPr>
              <a:t>n_convenience</a:t>
            </a:r>
            <a:r>
              <a:rPr lang="en-US" sz="1400" dirty="0">
                <a:solidFill>
                  <a:srgbClr val="FF0000"/>
                </a:solidFill>
              </a:rPr>
              <a:t>', data=</a:t>
            </a:r>
            <a:r>
              <a:rPr lang="en-US" sz="1400" dirty="0" err="1">
                <a:solidFill>
                  <a:srgbClr val="FF0000"/>
                </a:solidFill>
              </a:rPr>
              <a:t>taiwan_real_estate</a:t>
            </a:r>
            <a:r>
              <a:rPr lang="en-US" sz="1400" dirty="0">
                <a:solidFill>
                  <a:srgbClr val="FF0000"/>
                </a:solidFill>
              </a:rPr>
              <a:t>)</a:t>
            </a:r>
          </a:p>
          <a:p>
            <a:endParaRPr lang="en-US" sz="1400" dirty="0">
              <a:solidFill>
                <a:srgbClr val="FF0000"/>
              </a:solidFill>
            </a:endParaRPr>
          </a:p>
          <a:p>
            <a:r>
              <a:rPr lang="en-US" sz="1400" dirty="0">
                <a:solidFill>
                  <a:srgbClr val="FF0000"/>
                </a:solidFill>
              </a:rPr>
              <a:t># Fit the model</a:t>
            </a:r>
          </a:p>
          <a:p>
            <a:r>
              <a:rPr lang="en-US" sz="1400" dirty="0" err="1">
                <a:solidFill>
                  <a:srgbClr val="FF0000"/>
                </a:solidFill>
              </a:rPr>
              <a:t>mdl_price_vs_conv</a:t>
            </a:r>
            <a:r>
              <a:rPr lang="en-US" sz="1400" dirty="0">
                <a:solidFill>
                  <a:srgbClr val="FF0000"/>
                </a:solidFill>
              </a:rPr>
              <a:t> = </a:t>
            </a:r>
            <a:r>
              <a:rPr lang="en-US" sz="1400" dirty="0" err="1">
                <a:solidFill>
                  <a:srgbClr val="FF0000"/>
                </a:solidFill>
              </a:rPr>
              <a:t>mdl_price_vs_conv.fit</a:t>
            </a:r>
            <a:r>
              <a:rPr lang="en-US" sz="1400" dirty="0">
                <a:solidFill>
                  <a:srgbClr val="FF0000"/>
                </a:solidFill>
              </a:rPr>
              <a:t>()</a:t>
            </a:r>
          </a:p>
          <a:p>
            <a:endParaRPr lang="en-US" sz="1400" dirty="0">
              <a:solidFill>
                <a:srgbClr val="FF0000"/>
              </a:solidFill>
            </a:endParaRPr>
          </a:p>
          <a:p>
            <a:r>
              <a:rPr lang="en-US" sz="1400" dirty="0">
                <a:solidFill>
                  <a:srgbClr val="FF0000"/>
                </a:solidFill>
              </a:rPr>
              <a:t># Print the parameters of the fitted model</a:t>
            </a:r>
          </a:p>
          <a:p>
            <a:r>
              <a:rPr lang="en-US" sz="1400" dirty="0">
                <a:solidFill>
                  <a:srgbClr val="FF0000"/>
                </a:solidFill>
              </a:rPr>
              <a:t>print(</a:t>
            </a:r>
            <a:r>
              <a:rPr lang="en-US" sz="1400" dirty="0" err="1">
                <a:solidFill>
                  <a:srgbClr val="FF0000"/>
                </a:solidFill>
              </a:rPr>
              <a:t>mdl_price_vs_conv.params</a:t>
            </a:r>
            <a:r>
              <a:rPr lang="en-US" sz="1400" dirty="0">
                <a:solidFill>
                  <a:srgbClr val="FF0000"/>
                </a:solidFill>
              </a:rPr>
              <a:t>)</a:t>
            </a:r>
          </a:p>
        </p:txBody>
      </p:sp>
      <p:pic>
        <p:nvPicPr>
          <p:cNvPr id="7" name="Picture 6">
            <a:extLst>
              <a:ext uri="{FF2B5EF4-FFF2-40B4-BE49-F238E27FC236}">
                <a16:creationId xmlns:a16="http://schemas.microsoft.com/office/drawing/2014/main" id="{8C6CC939-B83F-6611-1E0D-52B53821A94D}"/>
              </a:ext>
            </a:extLst>
          </p:cNvPr>
          <p:cNvPicPr>
            <a:picLocks noChangeAspect="1"/>
          </p:cNvPicPr>
          <p:nvPr/>
        </p:nvPicPr>
        <p:blipFill>
          <a:blip r:embed="rId2"/>
          <a:stretch>
            <a:fillRect/>
          </a:stretch>
        </p:blipFill>
        <p:spPr>
          <a:xfrm>
            <a:off x="635289" y="4416455"/>
            <a:ext cx="2293819" cy="655377"/>
          </a:xfrm>
          <a:prstGeom prst="rect">
            <a:avLst/>
          </a:prstGeom>
        </p:spPr>
      </p:pic>
      <p:sp>
        <p:nvSpPr>
          <p:cNvPr id="2" name="TextBox 1">
            <a:extLst>
              <a:ext uri="{FF2B5EF4-FFF2-40B4-BE49-F238E27FC236}">
                <a16:creationId xmlns:a16="http://schemas.microsoft.com/office/drawing/2014/main" id="{A928A4A4-8B42-2C45-241B-F3B1B497E4D0}"/>
              </a:ext>
            </a:extLst>
          </p:cNvPr>
          <p:cNvSpPr txBox="1"/>
          <p:nvPr/>
        </p:nvSpPr>
        <p:spPr>
          <a:xfrm>
            <a:off x="351237" y="4559477"/>
            <a:ext cx="284052" cy="369332"/>
          </a:xfrm>
          <a:prstGeom prst="rect">
            <a:avLst/>
          </a:prstGeom>
          <a:noFill/>
        </p:spPr>
        <p:txBody>
          <a:bodyPr wrap="none" rtlCol="0">
            <a:spAutoFit/>
          </a:bodyPr>
          <a:lstStyle/>
          <a:p>
            <a:r>
              <a:rPr lang="en-US" dirty="0">
                <a:solidFill>
                  <a:srgbClr val="00B0F0"/>
                </a:solidFill>
              </a:rPr>
              <a:t>x</a:t>
            </a:r>
          </a:p>
        </p:txBody>
      </p:sp>
      <p:sp>
        <p:nvSpPr>
          <p:cNvPr id="4" name="TextBox 3">
            <a:extLst>
              <a:ext uri="{FF2B5EF4-FFF2-40B4-BE49-F238E27FC236}">
                <a16:creationId xmlns:a16="http://schemas.microsoft.com/office/drawing/2014/main" id="{337AF570-68F7-F46B-1CE3-1C75C64A4924}"/>
              </a:ext>
            </a:extLst>
          </p:cNvPr>
          <p:cNvSpPr txBox="1"/>
          <p:nvPr/>
        </p:nvSpPr>
        <p:spPr>
          <a:xfrm>
            <a:off x="362090" y="4374811"/>
            <a:ext cx="227457" cy="369332"/>
          </a:xfrm>
          <a:prstGeom prst="rect">
            <a:avLst/>
          </a:prstGeom>
          <a:noFill/>
        </p:spPr>
        <p:txBody>
          <a:bodyPr wrap="square" rtlCol="0">
            <a:spAutoFit/>
          </a:bodyPr>
          <a:lstStyle/>
          <a:p>
            <a:r>
              <a:rPr lang="en-US" dirty="0">
                <a:solidFill>
                  <a:srgbClr val="FF0000"/>
                </a:solidFill>
              </a:rPr>
              <a:t>y</a:t>
            </a:r>
          </a:p>
        </p:txBody>
      </p:sp>
    </p:spTree>
    <p:extLst>
      <p:ext uri="{BB962C8B-B14F-4D97-AF65-F5344CB8AC3E}">
        <p14:creationId xmlns:p14="http://schemas.microsoft.com/office/powerpoint/2010/main" val="2572764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F6B66E-8641-3CA9-6160-8C2DDB4AADE1}"/>
              </a:ext>
            </a:extLst>
          </p:cNvPr>
          <p:cNvSpPr txBox="1"/>
          <p:nvPr/>
        </p:nvSpPr>
        <p:spPr>
          <a:xfrm>
            <a:off x="112689" y="265990"/>
            <a:ext cx="11169203" cy="2031325"/>
          </a:xfrm>
          <a:prstGeom prst="rect">
            <a:avLst/>
          </a:prstGeom>
          <a:noFill/>
        </p:spPr>
        <p:txBody>
          <a:bodyPr wrap="square">
            <a:spAutoFit/>
          </a:bodyPr>
          <a:lstStyle/>
          <a:p>
            <a:r>
              <a:rPr lang="en-US" b="1" dirty="0"/>
              <a:t>Question</a:t>
            </a:r>
          </a:p>
          <a:p>
            <a:r>
              <a:rPr lang="en-US" dirty="0"/>
              <a:t>The model had an Intercept coefficient of 8.2242. What does this mean?</a:t>
            </a:r>
          </a:p>
          <a:p>
            <a:pPr marL="800100" lvl="1" indent="-342900">
              <a:buFont typeface="+mj-lt"/>
              <a:buAutoNum type="alphaLcParenR"/>
            </a:pPr>
            <a:r>
              <a:rPr lang="en-US" dirty="0"/>
              <a:t>On average, houses had a price of 8.2242 TWD per </a:t>
            </a:r>
            <a:r>
              <a:rPr lang="en-US" dirty="0" err="1"/>
              <a:t>sqr.m</a:t>
            </a:r>
            <a:r>
              <a:rPr lang="en-US" dirty="0"/>
              <a:t>.</a:t>
            </a:r>
          </a:p>
          <a:p>
            <a:pPr marL="800100" lvl="1" indent="-342900">
              <a:buFont typeface="+mj-lt"/>
              <a:buAutoNum type="alphaLcParenR"/>
            </a:pPr>
            <a:r>
              <a:rPr lang="en-US" dirty="0">
                <a:highlight>
                  <a:srgbClr val="FFFF00"/>
                </a:highlight>
              </a:rPr>
              <a:t>On  average, a house with zero convenience stores nearby had a price of 8.2242 TWD per </a:t>
            </a:r>
            <a:r>
              <a:rPr lang="en-US" dirty="0" err="1">
                <a:highlight>
                  <a:srgbClr val="FFFF00"/>
                </a:highlight>
              </a:rPr>
              <a:t>sqr.m</a:t>
            </a:r>
            <a:r>
              <a:rPr lang="en-US" dirty="0">
                <a:highlight>
                  <a:srgbClr val="FFFF00"/>
                </a:highlight>
              </a:rPr>
              <a:t>.</a:t>
            </a:r>
          </a:p>
          <a:p>
            <a:pPr marL="800100" lvl="1" indent="-342900">
              <a:buFont typeface="+mj-lt"/>
              <a:buAutoNum type="alphaLcParenR"/>
            </a:pPr>
            <a:r>
              <a:rPr lang="en-US" dirty="0"/>
              <a:t>The minimum house price was 8.2242 TWD per </a:t>
            </a:r>
            <a:r>
              <a:rPr lang="en-US" dirty="0" err="1"/>
              <a:t>sqr.m</a:t>
            </a:r>
            <a:r>
              <a:rPr lang="en-US" dirty="0"/>
              <a:t>.</a:t>
            </a:r>
          </a:p>
          <a:p>
            <a:pPr marL="800100" lvl="1" indent="-342900">
              <a:buFont typeface="+mj-lt"/>
              <a:buAutoNum type="alphaLcParenR"/>
            </a:pPr>
            <a:r>
              <a:rPr lang="en-US" dirty="0"/>
              <a:t>The minimum house price with zero convenience stores nearby was 8.2242 TWD per </a:t>
            </a:r>
            <a:r>
              <a:rPr lang="en-US" dirty="0" err="1"/>
              <a:t>sqr.m</a:t>
            </a:r>
            <a:r>
              <a:rPr lang="en-US" dirty="0"/>
              <a:t>.</a:t>
            </a:r>
          </a:p>
          <a:p>
            <a:pPr marL="800100" lvl="1" indent="-342900">
              <a:buFont typeface="+mj-lt"/>
              <a:buAutoNum type="alphaLcParenR"/>
            </a:pPr>
            <a:r>
              <a:rPr lang="en-US" dirty="0"/>
              <a:t>The intercept tells you nothing about house prices</a:t>
            </a:r>
          </a:p>
        </p:txBody>
      </p:sp>
      <p:sp>
        <p:nvSpPr>
          <p:cNvPr id="5" name="TextBox 4">
            <a:extLst>
              <a:ext uri="{FF2B5EF4-FFF2-40B4-BE49-F238E27FC236}">
                <a16:creationId xmlns:a16="http://schemas.microsoft.com/office/drawing/2014/main" id="{A8B77582-A640-3887-A809-9150A8CC344A}"/>
              </a:ext>
            </a:extLst>
          </p:cNvPr>
          <p:cNvSpPr txBox="1"/>
          <p:nvPr/>
        </p:nvSpPr>
        <p:spPr>
          <a:xfrm>
            <a:off x="112689" y="2970554"/>
            <a:ext cx="11851784" cy="4247317"/>
          </a:xfrm>
          <a:prstGeom prst="rect">
            <a:avLst/>
          </a:prstGeom>
          <a:noFill/>
        </p:spPr>
        <p:txBody>
          <a:bodyPr wrap="square">
            <a:spAutoFit/>
          </a:bodyPr>
          <a:lstStyle/>
          <a:p>
            <a:r>
              <a:rPr lang="en-US" b="1" dirty="0"/>
              <a:t>Question</a:t>
            </a:r>
          </a:p>
          <a:p>
            <a:r>
              <a:rPr lang="en-US" dirty="0"/>
              <a:t>The model had an </a:t>
            </a:r>
            <a:r>
              <a:rPr lang="en-US" dirty="0" err="1"/>
              <a:t>n_convenience</a:t>
            </a:r>
            <a:r>
              <a:rPr lang="en-US" dirty="0"/>
              <a:t> coefficient of 0.7981. What does this mean?</a:t>
            </a:r>
          </a:p>
          <a:p>
            <a:endParaRPr lang="en-US" dirty="0"/>
          </a:p>
          <a:p>
            <a:pPr marL="800100" lvl="1" indent="-342900">
              <a:buFont typeface="+mj-lt"/>
              <a:buAutoNum type="alphaLcParenR"/>
            </a:pPr>
            <a:r>
              <a:rPr lang="en-US" dirty="0">
                <a:highlight>
                  <a:srgbClr val="FFFF00"/>
                </a:highlight>
              </a:rPr>
              <a:t>If  you increase the number of nearby convenience stores by one, then the expected increase in house price is 0.7981 TWD per </a:t>
            </a:r>
            <a:r>
              <a:rPr lang="en-US" dirty="0" err="1">
                <a:highlight>
                  <a:srgbClr val="FFFF00"/>
                </a:highlight>
              </a:rPr>
              <a:t>sqr.m</a:t>
            </a:r>
            <a:r>
              <a:rPr lang="en-US" dirty="0">
                <a:highlight>
                  <a:srgbClr val="FFFF00"/>
                </a:highlight>
              </a:rPr>
              <a:t>.</a:t>
            </a:r>
          </a:p>
          <a:p>
            <a:pPr marL="800100" lvl="1" indent="-342900">
              <a:buFont typeface="+mj-lt"/>
              <a:buAutoNum type="alphaLcParenR"/>
            </a:pPr>
            <a:r>
              <a:rPr lang="en-US" dirty="0"/>
              <a:t>If you increase the house price by 0.7981 TWD per </a:t>
            </a:r>
            <a:r>
              <a:rPr lang="en-US" dirty="0" err="1"/>
              <a:t>sqr.m</a:t>
            </a:r>
            <a:r>
              <a:rPr lang="en-US" dirty="0"/>
              <a:t>., then the expected increase in the number of nearby convenience stores is one.</a:t>
            </a:r>
          </a:p>
          <a:p>
            <a:pPr marL="800100" lvl="1" indent="-342900">
              <a:buFont typeface="+mj-lt"/>
              <a:buAutoNum type="alphaLcParenR"/>
            </a:pPr>
            <a:r>
              <a:rPr lang="en-US" dirty="0"/>
              <a:t>If you increase the number of nearby convenience stores by 0.7981, then the expected increase in house price is one TWD per </a:t>
            </a:r>
            <a:r>
              <a:rPr lang="en-US" dirty="0" err="1"/>
              <a:t>sqr.m</a:t>
            </a:r>
            <a:r>
              <a:rPr lang="en-US" dirty="0"/>
              <a:t>.</a:t>
            </a:r>
          </a:p>
          <a:p>
            <a:pPr marL="800100" lvl="1" indent="-342900">
              <a:buFont typeface="+mj-lt"/>
              <a:buAutoNum type="alphaLcParenR"/>
            </a:pPr>
            <a:r>
              <a:rPr lang="en-US" dirty="0"/>
              <a:t>If you increase the house price by one TWD per </a:t>
            </a:r>
            <a:r>
              <a:rPr lang="en-US" dirty="0" err="1"/>
              <a:t>sqr.m</a:t>
            </a:r>
            <a:r>
              <a:rPr lang="en-US" dirty="0"/>
              <a:t>., then the expected increase in the number of nearby convenience stores is 0.7981 </a:t>
            </a:r>
          </a:p>
          <a:p>
            <a:pPr marL="800100" lvl="1" indent="-342900">
              <a:buFont typeface="+mj-lt"/>
              <a:buAutoNum type="alphaLcParenR"/>
            </a:pPr>
            <a:r>
              <a:rPr lang="en-US" dirty="0"/>
              <a:t>The </a:t>
            </a:r>
            <a:r>
              <a:rPr lang="en-US" dirty="0" err="1"/>
              <a:t>n_convenience</a:t>
            </a:r>
            <a:r>
              <a:rPr lang="en-US" dirty="0"/>
              <a:t> coefficient tells you nothing about house prices.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663190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C581E-E950-027A-9F34-B35A1B1C216D}"/>
              </a:ext>
            </a:extLst>
          </p:cNvPr>
          <p:cNvSpPr>
            <a:spLocks noGrp="1"/>
          </p:cNvSpPr>
          <p:nvPr>
            <p:ph type="title"/>
          </p:nvPr>
        </p:nvSpPr>
        <p:spPr/>
        <p:txBody>
          <a:bodyPr/>
          <a:lstStyle/>
          <a:p>
            <a:r>
              <a:rPr lang="en-US" dirty="0"/>
              <a:t>Categorial explanatory variables</a:t>
            </a:r>
          </a:p>
        </p:txBody>
      </p:sp>
      <p:pic>
        <p:nvPicPr>
          <p:cNvPr id="5" name="Content Placeholder 4">
            <a:extLst>
              <a:ext uri="{FF2B5EF4-FFF2-40B4-BE49-F238E27FC236}">
                <a16:creationId xmlns:a16="http://schemas.microsoft.com/office/drawing/2014/main" id="{64E6E635-A6A4-21CB-6FCE-50FA2F581397}"/>
              </a:ext>
            </a:extLst>
          </p:cNvPr>
          <p:cNvPicPr>
            <a:picLocks noGrp="1" noChangeAspect="1"/>
          </p:cNvPicPr>
          <p:nvPr>
            <p:ph idx="1"/>
          </p:nvPr>
        </p:nvPicPr>
        <p:blipFill>
          <a:blip r:embed="rId2"/>
          <a:stretch>
            <a:fillRect/>
          </a:stretch>
        </p:blipFill>
        <p:spPr>
          <a:xfrm>
            <a:off x="838200" y="2094264"/>
            <a:ext cx="10515600" cy="3814060"/>
          </a:xfrm>
        </p:spPr>
      </p:pic>
      <p:sp>
        <p:nvSpPr>
          <p:cNvPr id="3" name="TextBox 2">
            <a:extLst>
              <a:ext uri="{FF2B5EF4-FFF2-40B4-BE49-F238E27FC236}">
                <a16:creationId xmlns:a16="http://schemas.microsoft.com/office/drawing/2014/main" id="{63F674C1-8622-5DF4-70C3-8DDF751869B8}"/>
              </a:ext>
            </a:extLst>
          </p:cNvPr>
          <p:cNvSpPr txBox="1"/>
          <p:nvPr/>
        </p:nvSpPr>
        <p:spPr>
          <a:xfrm>
            <a:off x="4241131" y="3631962"/>
            <a:ext cx="865686" cy="369332"/>
          </a:xfrm>
          <a:prstGeom prst="rect">
            <a:avLst/>
          </a:prstGeom>
          <a:noFill/>
        </p:spPr>
        <p:txBody>
          <a:bodyPr wrap="none" rtlCol="0">
            <a:spAutoFit/>
          </a:bodyPr>
          <a:lstStyle/>
          <a:p>
            <a:r>
              <a:rPr lang="en-US" dirty="0">
                <a:solidFill>
                  <a:srgbClr val="FF0000"/>
                </a:solidFill>
              </a:rPr>
              <a:t>fish.csv</a:t>
            </a:r>
          </a:p>
        </p:txBody>
      </p:sp>
    </p:spTree>
    <p:extLst>
      <p:ext uri="{BB962C8B-B14F-4D97-AF65-F5344CB8AC3E}">
        <p14:creationId xmlns:p14="http://schemas.microsoft.com/office/powerpoint/2010/main" val="3756422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BD9995-9453-B107-07B1-9E9805EA22E7}"/>
              </a:ext>
            </a:extLst>
          </p:cNvPr>
          <p:cNvPicPr>
            <a:picLocks noChangeAspect="1"/>
          </p:cNvPicPr>
          <p:nvPr/>
        </p:nvPicPr>
        <p:blipFill>
          <a:blip r:embed="rId2"/>
          <a:stretch>
            <a:fillRect/>
          </a:stretch>
        </p:blipFill>
        <p:spPr>
          <a:xfrm>
            <a:off x="674294" y="112907"/>
            <a:ext cx="11011854" cy="5555461"/>
          </a:xfrm>
          <a:prstGeom prst="rect">
            <a:avLst/>
          </a:prstGeom>
        </p:spPr>
      </p:pic>
      <p:sp>
        <p:nvSpPr>
          <p:cNvPr id="5" name="TextBox 4">
            <a:extLst>
              <a:ext uri="{FF2B5EF4-FFF2-40B4-BE49-F238E27FC236}">
                <a16:creationId xmlns:a16="http://schemas.microsoft.com/office/drawing/2014/main" id="{7762D660-6132-3B99-DEBC-C8366F718A00}"/>
              </a:ext>
            </a:extLst>
          </p:cNvPr>
          <p:cNvSpPr txBox="1"/>
          <p:nvPr/>
        </p:nvSpPr>
        <p:spPr>
          <a:xfrm>
            <a:off x="759854" y="4844204"/>
            <a:ext cx="5336146" cy="369332"/>
          </a:xfrm>
          <a:prstGeom prst="rect">
            <a:avLst/>
          </a:prstGeom>
          <a:noFill/>
        </p:spPr>
        <p:txBody>
          <a:bodyPr wrap="square">
            <a:spAutoFit/>
          </a:bodyPr>
          <a:lstStyle/>
          <a:p>
            <a:r>
              <a:rPr lang="en-US" b="0" dirty="0">
                <a:effectLst/>
                <a:latin typeface="JetBrainsMonoNL"/>
              </a:rPr>
              <a:t>Plot histogram using </a:t>
            </a:r>
            <a:r>
              <a:rPr lang="en-US" b="0" dirty="0" err="1">
                <a:effectLst/>
                <a:latin typeface="JetBrainsMonoNL"/>
              </a:rPr>
              <a:t>displot</a:t>
            </a:r>
            <a:r>
              <a:rPr lang="en-US" b="0" dirty="0">
                <a:effectLst/>
                <a:latin typeface="JetBrainsMonoNL"/>
              </a:rPr>
              <a:t> in seaborn.</a:t>
            </a:r>
          </a:p>
        </p:txBody>
      </p:sp>
      <p:sp>
        <p:nvSpPr>
          <p:cNvPr id="4" name="TextBox 3">
            <a:extLst>
              <a:ext uri="{FF2B5EF4-FFF2-40B4-BE49-F238E27FC236}">
                <a16:creationId xmlns:a16="http://schemas.microsoft.com/office/drawing/2014/main" id="{1D7562B0-9279-1097-8CF5-01F4C64F04A7}"/>
              </a:ext>
            </a:extLst>
          </p:cNvPr>
          <p:cNvSpPr txBox="1"/>
          <p:nvPr/>
        </p:nvSpPr>
        <p:spPr>
          <a:xfrm>
            <a:off x="674294" y="5434119"/>
            <a:ext cx="6097002" cy="830997"/>
          </a:xfrm>
          <a:prstGeom prst="rect">
            <a:avLst/>
          </a:prstGeom>
          <a:noFill/>
        </p:spPr>
        <p:txBody>
          <a:bodyPr wrap="square">
            <a:spAutoFit/>
          </a:bodyPr>
          <a:lstStyle/>
          <a:p>
            <a:r>
              <a:rPr lang="en-US" sz="1200" dirty="0">
                <a:solidFill>
                  <a:srgbClr val="FF0000"/>
                </a:solidFill>
              </a:rPr>
              <a:t>#Categorial explanatory variables - Fish data set</a:t>
            </a:r>
          </a:p>
          <a:p>
            <a:r>
              <a:rPr lang="en-US" sz="1200" dirty="0">
                <a:solidFill>
                  <a:srgbClr val="FF0000"/>
                </a:solidFill>
              </a:rPr>
              <a:t>fish = </a:t>
            </a:r>
            <a:r>
              <a:rPr lang="en-US" sz="1200" dirty="0" err="1">
                <a:solidFill>
                  <a:srgbClr val="FF0000"/>
                </a:solidFill>
              </a:rPr>
              <a:t>pd.read_csv</a:t>
            </a:r>
            <a:r>
              <a:rPr lang="en-US" sz="1200" dirty="0">
                <a:solidFill>
                  <a:srgbClr val="FF0000"/>
                </a:solidFill>
              </a:rPr>
              <a:t>('fish.csv’)</a:t>
            </a:r>
          </a:p>
          <a:p>
            <a:r>
              <a:rPr lang="en-US" sz="1200" dirty="0" err="1">
                <a:solidFill>
                  <a:srgbClr val="FF0000"/>
                </a:solidFill>
              </a:rPr>
              <a:t>sns.displot</a:t>
            </a:r>
            <a:r>
              <a:rPr lang="en-US" sz="1200" dirty="0">
                <a:solidFill>
                  <a:srgbClr val="FF0000"/>
                </a:solidFill>
              </a:rPr>
              <a:t>(data = fish, x = '</a:t>
            </a:r>
            <a:r>
              <a:rPr lang="en-US" sz="1200" dirty="0" err="1">
                <a:solidFill>
                  <a:srgbClr val="FF0000"/>
                </a:solidFill>
              </a:rPr>
              <a:t>mass_g</a:t>
            </a:r>
            <a:r>
              <a:rPr lang="en-US" sz="1200" dirty="0">
                <a:solidFill>
                  <a:srgbClr val="FF0000"/>
                </a:solidFill>
              </a:rPr>
              <a:t>', col = 'species', </a:t>
            </a:r>
            <a:r>
              <a:rPr lang="en-US" sz="1200" dirty="0" err="1">
                <a:solidFill>
                  <a:srgbClr val="FF0000"/>
                </a:solidFill>
              </a:rPr>
              <a:t>col_wrap</a:t>
            </a:r>
            <a:r>
              <a:rPr lang="en-US" sz="1200" dirty="0">
                <a:solidFill>
                  <a:srgbClr val="FF0000"/>
                </a:solidFill>
              </a:rPr>
              <a:t> = 2, bins = 9)</a:t>
            </a:r>
          </a:p>
          <a:p>
            <a:r>
              <a:rPr lang="en-US" sz="1200" dirty="0" err="1">
                <a:solidFill>
                  <a:srgbClr val="FF0000"/>
                </a:solidFill>
              </a:rPr>
              <a:t>plt.show</a:t>
            </a:r>
            <a:r>
              <a:rPr lang="en-US" sz="1200" dirty="0">
                <a:solidFill>
                  <a:srgbClr val="FF0000"/>
                </a:solidFill>
              </a:rPr>
              <a:t>()</a:t>
            </a:r>
          </a:p>
        </p:txBody>
      </p:sp>
    </p:spTree>
    <p:extLst>
      <p:ext uri="{BB962C8B-B14F-4D97-AF65-F5344CB8AC3E}">
        <p14:creationId xmlns:p14="http://schemas.microsoft.com/office/powerpoint/2010/main" val="3069394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E4B969-B476-2AAC-3332-9855E728AB0E}"/>
              </a:ext>
            </a:extLst>
          </p:cNvPr>
          <p:cNvPicPr>
            <a:picLocks noChangeAspect="1"/>
          </p:cNvPicPr>
          <p:nvPr/>
        </p:nvPicPr>
        <p:blipFill>
          <a:blip r:embed="rId2"/>
          <a:stretch>
            <a:fillRect/>
          </a:stretch>
        </p:blipFill>
        <p:spPr>
          <a:xfrm>
            <a:off x="452901" y="347588"/>
            <a:ext cx="11286198" cy="4488569"/>
          </a:xfrm>
          <a:prstGeom prst="rect">
            <a:avLst/>
          </a:prstGeom>
        </p:spPr>
      </p:pic>
      <p:sp>
        <p:nvSpPr>
          <p:cNvPr id="5" name="TextBox 4">
            <a:extLst>
              <a:ext uri="{FF2B5EF4-FFF2-40B4-BE49-F238E27FC236}">
                <a16:creationId xmlns:a16="http://schemas.microsoft.com/office/drawing/2014/main" id="{C3A755E8-6168-A338-4505-C09A3DED4BE7}"/>
              </a:ext>
            </a:extLst>
          </p:cNvPr>
          <p:cNvSpPr txBox="1"/>
          <p:nvPr/>
        </p:nvSpPr>
        <p:spPr>
          <a:xfrm>
            <a:off x="536028" y="5185721"/>
            <a:ext cx="10998023" cy="646331"/>
          </a:xfrm>
          <a:prstGeom prst="rect">
            <a:avLst/>
          </a:prstGeom>
          <a:noFill/>
        </p:spPr>
        <p:txBody>
          <a:bodyPr wrap="square">
            <a:spAutoFit/>
          </a:bodyPr>
          <a:lstStyle/>
          <a:p>
            <a:r>
              <a:rPr lang="en-US" dirty="0"/>
              <a:t>You can see that the mean mass of a bream is approximately six hundred and eighteen grams. The mean mass for a perch is three hundred and eighty-two grams, and so on.</a:t>
            </a:r>
          </a:p>
        </p:txBody>
      </p:sp>
      <p:sp>
        <p:nvSpPr>
          <p:cNvPr id="4" name="TextBox 3">
            <a:extLst>
              <a:ext uri="{FF2B5EF4-FFF2-40B4-BE49-F238E27FC236}">
                <a16:creationId xmlns:a16="http://schemas.microsoft.com/office/drawing/2014/main" id="{54A7E718-B5D1-BC56-DB5D-AA15AEAF5922}"/>
              </a:ext>
            </a:extLst>
          </p:cNvPr>
          <p:cNvSpPr txBox="1"/>
          <p:nvPr/>
        </p:nvSpPr>
        <p:spPr>
          <a:xfrm>
            <a:off x="536028" y="5963335"/>
            <a:ext cx="10148014" cy="646331"/>
          </a:xfrm>
          <a:prstGeom prst="rect">
            <a:avLst/>
          </a:prstGeom>
          <a:noFill/>
        </p:spPr>
        <p:txBody>
          <a:bodyPr wrap="square">
            <a:spAutoFit/>
          </a:bodyPr>
          <a:lstStyle/>
          <a:p>
            <a:r>
              <a:rPr lang="en-US" dirty="0" err="1">
                <a:solidFill>
                  <a:srgbClr val="FF0000"/>
                </a:solidFill>
              </a:rPr>
              <a:t>summary_stats</a:t>
            </a:r>
            <a:r>
              <a:rPr lang="en-US" dirty="0">
                <a:solidFill>
                  <a:srgbClr val="FF0000"/>
                </a:solidFill>
              </a:rPr>
              <a:t> = </a:t>
            </a:r>
            <a:r>
              <a:rPr lang="en-US" dirty="0" err="1">
                <a:solidFill>
                  <a:srgbClr val="FF0000"/>
                </a:solidFill>
              </a:rPr>
              <a:t>fish.groupby</a:t>
            </a:r>
            <a:r>
              <a:rPr lang="en-US" dirty="0">
                <a:solidFill>
                  <a:srgbClr val="FF0000"/>
                </a:solidFill>
              </a:rPr>
              <a:t>('species')['</a:t>
            </a:r>
            <a:r>
              <a:rPr lang="en-US" dirty="0" err="1">
                <a:solidFill>
                  <a:srgbClr val="FF0000"/>
                </a:solidFill>
              </a:rPr>
              <a:t>mass_g</a:t>
            </a:r>
            <a:r>
              <a:rPr lang="en-US" dirty="0">
                <a:solidFill>
                  <a:srgbClr val="FF0000"/>
                </a:solidFill>
              </a:rPr>
              <a:t>'].mean()</a:t>
            </a:r>
          </a:p>
          <a:p>
            <a:r>
              <a:rPr lang="en-US" dirty="0">
                <a:solidFill>
                  <a:srgbClr val="FF0000"/>
                </a:solidFill>
              </a:rPr>
              <a:t>print(</a:t>
            </a:r>
            <a:r>
              <a:rPr lang="en-US" dirty="0" err="1">
                <a:solidFill>
                  <a:srgbClr val="FF0000"/>
                </a:solidFill>
              </a:rPr>
              <a:t>summary_stats</a:t>
            </a:r>
            <a:r>
              <a:rPr lang="en-US" dirty="0">
                <a:solidFill>
                  <a:srgbClr val="FF0000"/>
                </a:solidFill>
              </a:rPr>
              <a:t>)</a:t>
            </a:r>
          </a:p>
        </p:txBody>
      </p:sp>
    </p:spTree>
    <p:extLst>
      <p:ext uri="{BB962C8B-B14F-4D97-AF65-F5344CB8AC3E}">
        <p14:creationId xmlns:p14="http://schemas.microsoft.com/office/powerpoint/2010/main" val="1278402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E39F02-A7E7-281C-0183-B9C0097AC872}"/>
              </a:ext>
            </a:extLst>
          </p:cNvPr>
          <p:cNvSpPr txBox="1"/>
          <p:nvPr/>
        </p:nvSpPr>
        <p:spPr>
          <a:xfrm>
            <a:off x="-2146" y="156738"/>
            <a:ext cx="12194146" cy="1200329"/>
          </a:xfrm>
          <a:prstGeom prst="rect">
            <a:avLst/>
          </a:prstGeom>
          <a:noFill/>
        </p:spPr>
        <p:txBody>
          <a:bodyPr wrap="square">
            <a:spAutoFit/>
          </a:bodyPr>
          <a:lstStyle/>
          <a:p>
            <a:r>
              <a:rPr lang="en-US" dirty="0"/>
              <a:t>Let's run a linear regression using mass as the response variable and species as the explanatory variable. The syntax is the same: you call </a:t>
            </a:r>
            <a:r>
              <a:rPr lang="en-US" dirty="0" err="1"/>
              <a:t>ols</a:t>
            </a:r>
            <a:r>
              <a:rPr lang="en-US" dirty="0"/>
              <a:t>(), passing a formula with the response variable on the left and the explanatory variable on the right, and setting the data argument to the DataFrame. We fit the model using the fit method and retrieve the parameters using .params on the fitted model.</a:t>
            </a:r>
          </a:p>
        </p:txBody>
      </p:sp>
      <p:pic>
        <p:nvPicPr>
          <p:cNvPr id="5" name="Picture 4">
            <a:extLst>
              <a:ext uri="{FF2B5EF4-FFF2-40B4-BE49-F238E27FC236}">
                <a16:creationId xmlns:a16="http://schemas.microsoft.com/office/drawing/2014/main" id="{71633102-3EDA-4B71-0DBB-4092F8496C12}"/>
              </a:ext>
            </a:extLst>
          </p:cNvPr>
          <p:cNvPicPr>
            <a:picLocks noChangeAspect="1"/>
          </p:cNvPicPr>
          <p:nvPr/>
        </p:nvPicPr>
        <p:blipFill>
          <a:blip r:embed="rId2"/>
          <a:stretch>
            <a:fillRect/>
          </a:stretch>
        </p:blipFill>
        <p:spPr>
          <a:xfrm>
            <a:off x="504894" y="1634422"/>
            <a:ext cx="11042337" cy="3459780"/>
          </a:xfrm>
          <a:prstGeom prst="rect">
            <a:avLst/>
          </a:prstGeom>
        </p:spPr>
      </p:pic>
      <p:sp>
        <p:nvSpPr>
          <p:cNvPr id="7" name="TextBox 6">
            <a:extLst>
              <a:ext uri="{FF2B5EF4-FFF2-40B4-BE49-F238E27FC236}">
                <a16:creationId xmlns:a16="http://schemas.microsoft.com/office/drawing/2014/main" id="{7012E65C-E93F-A744-3EE4-3BA53246A837}"/>
              </a:ext>
            </a:extLst>
          </p:cNvPr>
          <p:cNvSpPr txBox="1"/>
          <p:nvPr/>
        </p:nvSpPr>
        <p:spPr>
          <a:xfrm>
            <a:off x="574830" y="5494917"/>
            <a:ext cx="11428279" cy="923330"/>
          </a:xfrm>
          <a:prstGeom prst="rect">
            <a:avLst/>
          </a:prstGeom>
          <a:noFill/>
        </p:spPr>
        <p:txBody>
          <a:bodyPr wrap="square">
            <a:spAutoFit/>
          </a:bodyPr>
          <a:lstStyle/>
          <a:p>
            <a:r>
              <a:rPr lang="en-US" b="0" i="0" dirty="0">
                <a:solidFill>
                  <a:srgbClr val="05192D"/>
                </a:solidFill>
                <a:effectLst/>
                <a:latin typeface="Studio-Feixen-Sans"/>
              </a:rPr>
              <a:t>This time we have four values: an intercept, and one coefficient for three of the fish species. A coefficient for bream is missing, but the number for the intercept looks familiar. </a:t>
            </a:r>
            <a:r>
              <a:rPr lang="en-US" b="0" i="0" dirty="0">
                <a:solidFill>
                  <a:srgbClr val="05192D"/>
                </a:solidFill>
                <a:effectLst/>
                <a:highlight>
                  <a:srgbClr val="FFFF00"/>
                </a:highlight>
                <a:latin typeface="Studio-Feixen-Sans"/>
              </a:rPr>
              <a:t>The intercept is the mean mass of the bream that you just calculated.</a:t>
            </a:r>
            <a:endParaRPr lang="en-US" dirty="0">
              <a:highlight>
                <a:srgbClr val="FFFF00"/>
              </a:highlight>
            </a:endParaRPr>
          </a:p>
        </p:txBody>
      </p:sp>
      <p:sp>
        <p:nvSpPr>
          <p:cNvPr id="4" name="TextBox 3">
            <a:extLst>
              <a:ext uri="{FF2B5EF4-FFF2-40B4-BE49-F238E27FC236}">
                <a16:creationId xmlns:a16="http://schemas.microsoft.com/office/drawing/2014/main" id="{159C6B66-ACC1-349E-17F0-F817007D8CBE}"/>
              </a:ext>
            </a:extLst>
          </p:cNvPr>
          <p:cNvSpPr txBox="1"/>
          <p:nvPr/>
        </p:nvSpPr>
        <p:spPr>
          <a:xfrm>
            <a:off x="4668252" y="3741821"/>
            <a:ext cx="3903633" cy="369332"/>
          </a:xfrm>
          <a:prstGeom prst="rect">
            <a:avLst/>
          </a:prstGeom>
          <a:noFill/>
        </p:spPr>
        <p:txBody>
          <a:bodyPr wrap="none" rtlCol="0">
            <a:spAutoFit/>
          </a:bodyPr>
          <a:lstStyle/>
          <a:p>
            <a:r>
              <a:rPr lang="en-US" dirty="0">
                <a:solidFill>
                  <a:schemeClr val="bg1"/>
                </a:solidFill>
              </a:rPr>
              <a:t>=&gt; 617.828 + (– 235.589) = 382.239286 </a:t>
            </a:r>
          </a:p>
        </p:txBody>
      </p:sp>
      <p:sp>
        <p:nvSpPr>
          <p:cNvPr id="6" name="Rectangle 1">
            <a:extLst>
              <a:ext uri="{FF2B5EF4-FFF2-40B4-BE49-F238E27FC236}">
                <a16:creationId xmlns:a16="http://schemas.microsoft.com/office/drawing/2014/main" id="{1A48FB85-93AE-B0B7-DFC7-094942F41D63}"/>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var(--jp-code-font-family)"/>
              </a:rPr>
              <a:t>382.239286</a:t>
            </a: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88AB0543-9824-2FD3-4FBE-57C0D4FA83D7}"/>
              </a:ext>
            </a:extLst>
          </p:cNvPr>
          <p:cNvSpPr txBox="1"/>
          <p:nvPr/>
        </p:nvSpPr>
        <p:spPr>
          <a:xfrm>
            <a:off x="4668252" y="4111153"/>
            <a:ext cx="3137397" cy="369332"/>
          </a:xfrm>
          <a:prstGeom prst="rect">
            <a:avLst/>
          </a:prstGeom>
          <a:noFill/>
        </p:spPr>
        <p:txBody>
          <a:bodyPr wrap="none" rtlCol="0">
            <a:spAutoFit/>
          </a:bodyPr>
          <a:lstStyle/>
          <a:p>
            <a:r>
              <a:rPr lang="en-US" dirty="0">
                <a:solidFill>
                  <a:schemeClr val="bg1"/>
                </a:solidFill>
              </a:rPr>
              <a:t>=&gt; 617.828 + 100.877= 718.706</a:t>
            </a:r>
          </a:p>
        </p:txBody>
      </p:sp>
    </p:spTree>
    <p:extLst>
      <p:ext uri="{BB962C8B-B14F-4D97-AF65-F5344CB8AC3E}">
        <p14:creationId xmlns:p14="http://schemas.microsoft.com/office/powerpoint/2010/main" val="1566626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C202AF-04DB-B8B5-0720-5BB314CF922A}"/>
              </a:ext>
            </a:extLst>
          </p:cNvPr>
          <p:cNvPicPr>
            <a:picLocks noChangeAspect="1"/>
          </p:cNvPicPr>
          <p:nvPr/>
        </p:nvPicPr>
        <p:blipFill>
          <a:blip r:embed="rId2"/>
          <a:stretch>
            <a:fillRect/>
          </a:stretch>
        </p:blipFill>
        <p:spPr>
          <a:xfrm>
            <a:off x="510056" y="727476"/>
            <a:ext cx="11171888" cy="5403048"/>
          </a:xfrm>
          <a:prstGeom prst="rect">
            <a:avLst/>
          </a:prstGeom>
        </p:spPr>
      </p:pic>
      <p:pic>
        <p:nvPicPr>
          <p:cNvPr id="5" name="Picture 4">
            <a:extLst>
              <a:ext uri="{FF2B5EF4-FFF2-40B4-BE49-F238E27FC236}">
                <a16:creationId xmlns:a16="http://schemas.microsoft.com/office/drawing/2014/main" id="{74844874-9890-13F8-F2A6-8B103659DA22}"/>
              </a:ext>
            </a:extLst>
          </p:cNvPr>
          <p:cNvPicPr>
            <a:picLocks noChangeAspect="1"/>
          </p:cNvPicPr>
          <p:nvPr/>
        </p:nvPicPr>
        <p:blipFill>
          <a:blip r:embed="rId3"/>
          <a:stretch>
            <a:fillRect/>
          </a:stretch>
        </p:blipFill>
        <p:spPr>
          <a:xfrm>
            <a:off x="9719532" y="259880"/>
            <a:ext cx="2309060" cy="1341236"/>
          </a:xfrm>
          <a:prstGeom prst="rect">
            <a:avLst/>
          </a:prstGeom>
        </p:spPr>
      </p:pic>
      <p:sp>
        <p:nvSpPr>
          <p:cNvPr id="4" name="TextBox 3">
            <a:extLst>
              <a:ext uri="{FF2B5EF4-FFF2-40B4-BE49-F238E27FC236}">
                <a16:creationId xmlns:a16="http://schemas.microsoft.com/office/drawing/2014/main" id="{BA38D1A8-48C7-43C1-54E6-A07E5F5B2DDB}"/>
              </a:ext>
            </a:extLst>
          </p:cNvPr>
          <p:cNvSpPr txBox="1"/>
          <p:nvPr/>
        </p:nvSpPr>
        <p:spPr>
          <a:xfrm>
            <a:off x="6096000" y="6130524"/>
            <a:ext cx="6097002" cy="646331"/>
          </a:xfrm>
          <a:prstGeom prst="rect">
            <a:avLst/>
          </a:prstGeom>
          <a:noFill/>
        </p:spPr>
        <p:txBody>
          <a:bodyPr wrap="square">
            <a:spAutoFit/>
          </a:bodyPr>
          <a:lstStyle/>
          <a:p>
            <a:r>
              <a:rPr lang="en-US" dirty="0" err="1">
                <a:solidFill>
                  <a:srgbClr val="FF0000"/>
                </a:solidFill>
              </a:rPr>
              <a:t>mdl_mass_vs_species</a:t>
            </a:r>
            <a:r>
              <a:rPr lang="en-US" dirty="0">
                <a:solidFill>
                  <a:srgbClr val="FF0000"/>
                </a:solidFill>
              </a:rPr>
              <a:t> = </a:t>
            </a:r>
            <a:r>
              <a:rPr lang="en-US" dirty="0" err="1">
                <a:solidFill>
                  <a:srgbClr val="FF0000"/>
                </a:solidFill>
              </a:rPr>
              <a:t>ols</a:t>
            </a:r>
            <a:r>
              <a:rPr lang="en-US" dirty="0">
                <a:solidFill>
                  <a:srgbClr val="FF0000"/>
                </a:solidFill>
              </a:rPr>
              <a:t>('</a:t>
            </a:r>
            <a:r>
              <a:rPr lang="en-US" dirty="0" err="1">
                <a:solidFill>
                  <a:srgbClr val="FF0000"/>
                </a:solidFill>
              </a:rPr>
              <a:t>mass_g</a:t>
            </a:r>
            <a:r>
              <a:rPr lang="en-US" dirty="0">
                <a:solidFill>
                  <a:srgbClr val="FF0000"/>
                </a:solidFill>
              </a:rPr>
              <a:t> ~ species + 0', data = fish).fit()print(</a:t>
            </a:r>
            <a:r>
              <a:rPr lang="en-US" dirty="0" err="1">
                <a:solidFill>
                  <a:srgbClr val="FF0000"/>
                </a:solidFill>
              </a:rPr>
              <a:t>mdl_mass_vs_species.params</a:t>
            </a:r>
            <a:r>
              <a:rPr lang="en-US" dirty="0">
                <a:solidFill>
                  <a:srgbClr val="FF0000"/>
                </a:solidFill>
              </a:rPr>
              <a:t>)</a:t>
            </a:r>
          </a:p>
        </p:txBody>
      </p:sp>
    </p:spTree>
    <p:extLst>
      <p:ext uri="{BB962C8B-B14F-4D97-AF65-F5344CB8AC3E}">
        <p14:creationId xmlns:p14="http://schemas.microsoft.com/office/powerpoint/2010/main" val="1541385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9B85C1-3C7F-5D66-82E1-2A9C6EAEBBC9}"/>
              </a:ext>
            </a:extLst>
          </p:cNvPr>
          <p:cNvSpPr txBox="1"/>
          <p:nvPr/>
        </p:nvSpPr>
        <p:spPr>
          <a:xfrm>
            <a:off x="-1" y="0"/>
            <a:ext cx="12312203" cy="3416320"/>
          </a:xfrm>
          <a:prstGeom prst="rect">
            <a:avLst/>
          </a:prstGeom>
          <a:noFill/>
        </p:spPr>
        <p:txBody>
          <a:bodyPr wrap="square">
            <a:spAutoFit/>
          </a:bodyPr>
          <a:lstStyle/>
          <a:p>
            <a:r>
              <a:rPr lang="en-US" b="1" dirty="0"/>
              <a:t>Visualizing numeric vs. categorical</a:t>
            </a:r>
          </a:p>
          <a:p>
            <a:r>
              <a:rPr lang="en-US" dirty="0">
                <a:highlight>
                  <a:srgbClr val="FFFF00"/>
                </a:highlight>
              </a:rPr>
              <a:t>If the explanatory variable is categorical, the scatter plot that you used before to visualize the data doesn't make sense. Instead, a good option is to draw a histogram for each category.</a:t>
            </a:r>
          </a:p>
          <a:p>
            <a:endParaRPr lang="en-US" dirty="0"/>
          </a:p>
          <a:p>
            <a:r>
              <a:rPr lang="en-US" dirty="0"/>
              <a:t>The Taiwan real estate dataset has a categorical variable in the form of the age of each house. The ages have been split into 3 groups: 0 to 15 years, 15 to 30 years, and 30 to 45 years.</a:t>
            </a:r>
          </a:p>
          <a:p>
            <a:endParaRPr lang="en-US" dirty="0"/>
          </a:p>
          <a:p>
            <a:r>
              <a:rPr lang="en-US" dirty="0" err="1"/>
              <a:t>taiwan_real_estate</a:t>
            </a:r>
            <a:r>
              <a:rPr lang="en-US" dirty="0"/>
              <a:t> is considered in this exercise.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Using </a:t>
            </a:r>
            <a:r>
              <a:rPr lang="en-US" dirty="0" err="1"/>
              <a:t>taiwan_real_estate</a:t>
            </a:r>
            <a:r>
              <a:rPr lang="en-US" dirty="0"/>
              <a:t>, plot a histogram of </a:t>
            </a:r>
            <a:r>
              <a:rPr lang="en-US" dirty="0" err="1"/>
              <a:t>price_twd_msq</a:t>
            </a:r>
            <a:r>
              <a:rPr lang="en-US" dirty="0"/>
              <a:t> with 10 bins. Split the plot by </a:t>
            </a:r>
            <a:r>
              <a:rPr lang="en-US" dirty="0" err="1"/>
              <a:t>house_age_years</a:t>
            </a:r>
            <a:r>
              <a:rPr lang="en-US" dirty="0"/>
              <a:t> to give 3 panels.</a:t>
            </a:r>
          </a:p>
          <a:p>
            <a:pPr marL="742950" lvl="1"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00DA019C-BD16-63E5-9040-0B48001DE8CA}"/>
              </a:ext>
            </a:extLst>
          </p:cNvPr>
          <p:cNvPicPr>
            <a:picLocks noChangeAspect="1"/>
          </p:cNvPicPr>
          <p:nvPr/>
        </p:nvPicPr>
        <p:blipFill>
          <a:blip r:embed="rId2"/>
          <a:stretch>
            <a:fillRect/>
          </a:stretch>
        </p:blipFill>
        <p:spPr>
          <a:xfrm>
            <a:off x="543592" y="3416320"/>
            <a:ext cx="5303418" cy="1743274"/>
          </a:xfrm>
          <a:prstGeom prst="rect">
            <a:avLst/>
          </a:prstGeom>
        </p:spPr>
      </p:pic>
      <p:sp>
        <p:nvSpPr>
          <p:cNvPr id="7" name="TextBox 6">
            <a:extLst>
              <a:ext uri="{FF2B5EF4-FFF2-40B4-BE49-F238E27FC236}">
                <a16:creationId xmlns:a16="http://schemas.microsoft.com/office/drawing/2014/main" id="{2B52DA1E-E1C7-9DE1-EE06-DA2CB9FA1593}"/>
              </a:ext>
            </a:extLst>
          </p:cNvPr>
          <p:cNvSpPr txBox="1"/>
          <p:nvPr/>
        </p:nvSpPr>
        <p:spPr>
          <a:xfrm>
            <a:off x="5847010" y="3448031"/>
            <a:ext cx="4936604" cy="1569660"/>
          </a:xfrm>
          <a:prstGeom prst="rect">
            <a:avLst/>
          </a:prstGeom>
          <a:noFill/>
        </p:spPr>
        <p:txBody>
          <a:bodyPr wrap="square">
            <a:spAutoFit/>
          </a:bodyPr>
          <a:lstStyle/>
          <a:p>
            <a:r>
              <a:rPr lang="en-US" sz="1200" dirty="0">
                <a:solidFill>
                  <a:srgbClr val="FF0000"/>
                </a:solidFill>
              </a:rPr>
              <a:t># Histograms of </a:t>
            </a:r>
            <a:r>
              <a:rPr lang="en-US" sz="1200" dirty="0" err="1">
                <a:solidFill>
                  <a:srgbClr val="FF0000"/>
                </a:solidFill>
              </a:rPr>
              <a:t>price_twd_msq</a:t>
            </a:r>
            <a:r>
              <a:rPr lang="en-US" sz="1200" dirty="0">
                <a:solidFill>
                  <a:srgbClr val="FF0000"/>
                </a:solidFill>
              </a:rPr>
              <a:t> with 10 bins, split by the age of each house</a:t>
            </a:r>
          </a:p>
          <a:p>
            <a:r>
              <a:rPr lang="en-US" sz="1200" dirty="0" err="1">
                <a:solidFill>
                  <a:srgbClr val="FF0000"/>
                </a:solidFill>
              </a:rPr>
              <a:t>sns.displot</a:t>
            </a:r>
            <a:r>
              <a:rPr lang="en-US" sz="1200" dirty="0">
                <a:solidFill>
                  <a:srgbClr val="FF0000"/>
                </a:solidFill>
              </a:rPr>
              <a:t>(data=</a:t>
            </a:r>
            <a:r>
              <a:rPr lang="en-US" sz="1200" dirty="0" err="1">
                <a:solidFill>
                  <a:srgbClr val="FF0000"/>
                </a:solidFill>
              </a:rPr>
              <a:t>taiwan_real_estate</a:t>
            </a:r>
            <a:r>
              <a:rPr lang="en-US" sz="1200" dirty="0">
                <a:solidFill>
                  <a:srgbClr val="FF0000"/>
                </a:solidFill>
              </a:rPr>
              <a:t>,</a:t>
            </a:r>
          </a:p>
          <a:p>
            <a:r>
              <a:rPr lang="en-US" sz="1200" dirty="0">
                <a:solidFill>
                  <a:srgbClr val="FF0000"/>
                </a:solidFill>
              </a:rPr>
              <a:t>         x='</a:t>
            </a:r>
            <a:r>
              <a:rPr lang="en-US" sz="1200" dirty="0" err="1">
                <a:solidFill>
                  <a:srgbClr val="FF0000"/>
                </a:solidFill>
              </a:rPr>
              <a:t>price_twd_msq</a:t>
            </a:r>
            <a:r>
              <a:rPr lang="en-US" sz="1200" dirty="0">
                <a:solidFill>
                  <a:srgbClr val="FF0000"/>
                </a:solidFill>
              </a:rPr>
              <a:t>',</a:t>
            </a:r>
          </a:p>
          <a:p>
            <a:r>
              <a:rPr lang="en-US" sz="1200" dirty="0">
                <a:solidFill>
                  <a:srgbClr val="FF0000"/>
                </a:solidFill>
              </a:rPr>
              <a:t>         col='</a:t>
            </a:r>
            <a:r>
              <a:rPr lang="en-US" sz="1200" dirty="0" err="1">
                <a:solidFill>
                  <a:srgbClr val="FF0000"/>
                </a:solidFill>
              </a:rPr>
              <a:t>house_age_years</a:t>
            </a:r>
            <a:r>
              <a:rPr lang="en-US" sz="1200" dirty="0">
                <a:solidFill>
                  <a:srgbClr val="FF0000"/>
                </a:solidFill>
              </a:rPr>
              <a:t>',</a:t>
            </a:r>
          </a:p>
          <a:p>
            <a:r>
              <a:rPr lang="en-US" sz="1200" dirty="0">
                <a:solidFill>
                  <a:srgbClr val="FF0000"/>
                </a:solidFill>
              </a:rPr>
              <a:t>         bins=10)</a:t>
            </a:r>
          </a:p>
          <a:p>
            <a:endParaRPr lang="en-US" sz="1200" dirty="0">
              <a:solidFill>
                <a:srgbClr val="FF0000"/>
              </a:solidFill>
            </a:endParaRPr>
          </a:p>
          <a:p>
            <a:r>
              <a:rPr lang="en-US" sz="1200" dirty="0">
                <a:solidFill>
                  <a:srgbClr val="FF0000"/>
                </a:solidFill>
              </a:rPr>
              <a:t># Show the plot</a:t>
            </a:r>
          </a:p>
          <a:p>
            <a:r>
              <a:rPr lang="en-US" sz="1200" dirty="0" err="1">
                <a:solidFill>
                  <a:srgbClr val="FF0000"/>
                </a:solidFill>
              </a:rPr>
              <a:t>plt.show</a:t>
            </a:r>
            <a:r>
              <a:rPr lang="en-US" sz="1200" dirty="0">
                <a:solidFill>
                  <a:srgbClr val="FF0000"/>
                </a:solidFill>
              </a:rPr>
              <a:t>()</a:t>
            </a:r>
          </a:p>
        </p:txBody>
      </p:sp>
    </p:spTree>
    <p:extLst>
      <p:ext uri="{BB962C8B-B14F-4D97-AF65-F5344CB8AC3E}">
        <p14:creationId xmlns:p14="http://schemas.microsoft.com/office/powerpoint/2010/main" val="2078310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5C12B-E68E-799E-6390-C26414182D02}"/>
              </a:ext>
            </a:extLst>
          </p:cNvPr>
          <p:cNvSpPr>
            <a:spLocks noGrp="1"/>
          </p:cNvSpPr>
          <p:nvPr>
            <p:ph type="title"/>
          </p:nvPr>
        </p:nvSpPr>
        <p:spPr/>
        <p:txBody>
          <a:bodyPr/>
          <a:lstStyle/>
          <a:p>
            <a:r>
              <a:rPr lang="en-US" dirty="0"/>
              <a:t>Python packages for regression	</a:t>
            </a:r>
          </a:p>
        </p:txBody>
      </p:sp>
      <p:sp>
        <p:nvSpPr>
          <p:cNvPr id="3" name="Content Placeholder 2">
            <a:extLst>
              <a:ext uri="{FF2B5EF4-FFF2-40B4-BE49-F238E27FC236}">
                <a16:creationId xmlns:a16="http://schemas.microsoft.com/office/drawing/2014/main" id="{14436C59-3245-221E-7144-42DC1984BC92}"/>
              </a:ext>
            </a:extLst>
          </p:cNvPr>
          <p:cNvSpPr>
            <a:spLocks noGrp="1"/>
          </p:cNvSpPr>
          <p:nvPr>
            <p:ph idx="1"/>
          </p:nvPr>
        </p:nvSpPr>
        <p:spPr/>
        <p:txBody>
          <a:bodyPr/>
          <a:lstStyle/>
          <a:p>
            <a:r>
              <a:rPr lang="en-US" dirty="0"/>
              <a:t>statsmodels</a:t>
            </a:r>
          </a:p>
          <a:p>
            <a:pPr lvl="1"/>
            <a:r>
              <a:rPr lang="en-US" dirty="0"/>
              <a:t>Optimized for insight</a:t>
            </a:r>
          </a:p>
          <a:p>
            <a:r>
              <a:rPr lang="en-US" dirty="0"/>
              <a:t>scikit-learn</a:t>
            </a:r>
          </a:p>
          <a:p>
            <a:pPr lvl="1"/>
            <a:r>
              <a:rPr lang="en-US" dirty="0"/>
              <a:t>Optimized for prediction</a:t>
            </a:r>
          </a:p>
          <a:p>
            <a:endParaRPr lang="en-US" dirty="0"/>
          </a:p>
        </p:txBody>
      </p:sp>
      <p:pic>
        <p:nvPicPr>
          <p:cNvPr id="4" name="Picture 3">
            <a:extLst>
              <a:ext uri="{FF2B5EF4-FFF2-40B4-BE49-F238E27FC236}">
                <a16:creationId xmlns:a16="http://schemas.microsoft.com/office/drawing/2014/main" id="{FE76D1F0-185B-7A2E-38C4-324B43CDFC8E}"/>
              </a:ext>
            </a:extLst>
          </p:cNvPr>
          <p:cNvPicPr>
            <a:picLocks noChangeAspect="1"/>
          </p:cNvPicPr>
          <p:nvPr/>
        </p:nvPicPr>
        <p:blipFill rotWithShape="1">
          <a:blip r:embed="rId2"/>
          <a:srcRect r="27017"/>
          <a:stretch/>
        </p:blipFill>
        <p:spPr>
          <a:xfrm>
            <a:off x="2782044" y="4226958"/>
            <a:ext cx="6627911" cy="1950005"/>
          </a:xfrm>
          <a:prstGeom prst="rect">
            <a:avLst/>
          </a:prstGeom>
        </p:spPr>
      </p:pic>
      <p:sp>
        <p:nvSpPr>
          <p:cNvPr id="5" name="TextBox 4">
            <a:extLst>
              <a:ext uri="{FF2B5EF4-FFF2-40B4-BE49-F238E27FC236}">
                <a16:creationId xmlns:a16="http://schemas.microsoft.com/office/drawing/2014/main" id="{20FAD942-E4E9-A33F-5524-0555977B667C}"/>
              </a:ext>
            </a:extLst>
          </p:cNvPr>
          <p:cNvSpPr txBox="1"/>
          <p:nvPr/>
        </p:nvSpPr>
        <p:spPr>
          <a:xfrm>
            <a:off x="6034215" y="5782232"/>
            <a:ext cx="3561835" cy="369332"/>
          </a:xfrm>
          <a:prstGeom prst="rect">
            <a:avLst/>
          </a:prstGeom>
          <a:noFill/>
        </p:spPr>
        <p:txBody>
          <a:bodyPr wrap="square">
            <a:spAutoFit/>
          </a:bodyPr>
          <a:lstStyle/>
          <a:p>
            <a:r>
              <a:rPr lang="en-US" b="0" i="0" dirty="0">
                <a:solidFill>
                  <a:srgbClr val="05192D"/>
                </a:solidFill>
                <a:effectLst/>
                <a:highlight>
                  <a:srgbClr val="FFFF00"/>
                </a:highlight>
                <a:latin typeface="Studio-Feixen-Sans"/>
              </a:rPr>
              <a:t>That is, it takes True or False values.  </a:t>
            </a:r>
            <a:endParaRPr lang="en-US" dirty="0">
              <a:highlight>
                <a:srgbClr val="FFFF00"/>
              </a:highlight>
            </a:endParaRPr>
          </a:p>
        </p:txBody>
      </p:sp>
      <p:sp>
        <p:nvSpPr>
          <p:cNvPr id="6" name="TextBox 5">
            <a:extLst>
              <a:ext uri="{FF2B5EF4-FFF2-40B4-BE49-F238E27FC236}">
                <a16:creationId xmlns:a16="http://schemas.microsoft.com/office/drawing/2014/main" id="{7D96B872-884A-56A5-C887-E0FF1354DB6A}"/>
              </a:ext>
            </a:extLst>
          </p:cNvPr>
          <p:cNvSpPr txBox="1"/>
          <p:nvPr/>
        </p:nvSpPr>
        <p:spPr>
          <a:xfrm>
            <a:off x="6166184" y="5017294"/>
            <a:ext cx="2059666" cy="369332"/>
          </a:xfrm>
          <a:prstGeom prst="rect">
            <a:avLst/>
          </a:prstGeom>
          <a:noFill/>
        </p:spPr>
        <p:txBody>
          <a:bodyPr wrap="none" rtlCol="0">
            <a:spAutoFit/>
          </a:bodyPr>
          <a:lstStyle/>
          <a:p>
            <a:r>
              <a:rPr lang="en-US" dirty="0">
                <a:solidFill>
                  <a:srgbClr val="FF0000"/>
                </a:solidFill>
              </a:rPr>
              <a:t>(numerical variable)</a:t>
            </a:r>
          </a:p>
        </p:txBody>
      </p:sp>
      <p:sp>
        <p:nvSpPr>
          <p:cNvPr id="7" name="TextBox 6">
            <a:extLst>
              <a:ext uri="{FF2B5EF4-FFF2-40B4-BE49-F238E27FC236}">
                <a16:creationId xmlns:a16="http://schemas.microsoft.com/office/drawing/2014/main" id="{51141EE3-DA08-7CCD-A847-CAD214F225C2}"/>
              </a:ext>
            </a:extLst>
          </p:cNvPr>
          <p:cNvSpPr txBox="1"/>
          <p:nvPr/>
        </p:nvSpPr>
        <p:spPr>
          <a:xfrm>
            <a:off x="4760495" y="6151564"/>
            <a:ext cx="2043829" cy="369332"/>
          </a:xfrm>
          <a:prstGeom prst="rect">
            <a:avLst/>
          </a:prstGeom>
          <a:noFill/>
        </p:spPr>
        <p:txBody>
          <a:bodyPr wrap="none" rtlCol="0">
            <a:spAutoFit/>
          </a:bodyPr>
          <a:lstStyle/>
          <a:p>
            <a:r>
              <a:rPr lang="en-US" dirty="0">
                <a:solidFill>
                  <a:srgbClr val="FF0000"/>
                </a:solidFill>
              </a:rPr>
              <a:t>(categorial variable)</a:t>
            </a:r>
          </a:p>
        </p:txBody>
      </p:sp>
    </p:spTree>
    <p:extLst>
      <p:ext uri="{BB962C8B-B14F-4D97-AF65-F5344CB8AC3E}">
        <p14:creationId xmlns:p14="http://schemas.microsoft.com/office/powerpoint/2010/main" val="1176648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44C36CD-091C-0752-0631-0439F7B32848}"/>
              </a:ext>
            </a:extLst>
          </p:cNvPr>
          <p:cNvSpPr txBox="1"/>
          <p:nvPr/>
        </p:nvSpPr>
        <p:spPr>
          <a:xfrm>
            <a:off x="125568" y="166129"/>
            <a:ext cx="11877541" cy="5355312"/>
          </a:xfrm>
          <a:prstGeom prst="rect">
            <a:avLst/>
          </a:prstGeom>
          <a:noFill/>
        </p:spPr>
        <p:txBody>
          <a:bodyPr wrap="square">
            <a:spAutoFit/>
          </a:bodyPr>
          <a:lstStyle/>
          <a:p>
            <a:pPr marL="285750" indent="-285750">
              <a:buFont typeface="Arial" panose="020B0604020202020204" pitchFamily="34" charset="0"/>
              <a:buChar char="•"/>
            </a:pPr>
            <a:r>
              <a:rPr lang="en-US" dirty="0"/>
              <a:t>Group </a:t>
            </a:r>
            <a:r>
              <a:rPr lang="en-US" dirty="0" err="1"/>
              <a:t>taiwan_real_estate</a:t>
            </a:r>
            <a:r>
              <a:rPr lang="en-US" dirty="0"/>
              <a:t> by </a:t>
            </a:r>
            <a:r>
              <a:rPr lang="en-US" dirty="0" err="1"/>
              <a:t>house_age_years</a:t>
            </a:r>
            <a:r>
              <a:rPr lang="en-US" dirty="0"/>
              <a:t> and calculate the mean price (</a:t>
            </a:r>
            <a:r>
              <a:rPr lang="en-US" dirty="0" err="1"/>
              <a:t>price_twd_msq</a:t>
            </a:r>
            <a:r>
              <a:rPr lang="en-US" dirty="0"/>
              <a:t>) for each age group. Assign the result to </a:t>
            </a:r>
            <a:r>
              <a:rPr lang="en-US" dirty="0" err="1"/>
              <a:t>mean_price_by_age</a:t>
            </a:r>
            <a:r>
              <a:rPr lang="en-US" dirty="0"/>
              <a:t>.</a:t>
            </a:r>
          </a:p>
          <a:p>
            <a:pPr marL="285750" indent="-285750">
              <a:buFont typeface="Arial" panose="020B0604020202020204" pitchFamily="34" charset="0"/>
              <a:buChar char="•"/>
            </a:pPr>
            <a:r>
              <a:rPr lang="en-US" dirty="0"/>
              <a:t>Print the result and inspect the output.</a:t>
            </a:r>
          </a:p>
          <a:p>
            <a:pPr marL="285750" indent="-285750">
              <a:buFont typeface="Arial" panose="020B0604020202020204" pitchFamily="34" charset="0"/>
              <a:buChar char="•"/>
            </a:pPr>
            <a:endParaRPr lang="en-US" dirty="0"/>
          </a:p>
          <a:p>
            <a:r>
              <a:rPr lang="en-US" b="1" dirty="0"/>
              <a:t>To run a linear regression model with categorical explanatory variables, you can use the same code as with numeric explanatory variables. The coefficients returned by the model are different, however. Here you'll run a linear regression on the Taiwan real estate dataset. </a:t>
            </a:r>
          </a:p>
          <a:p>
            <a:pPr marL="285750" indent="-285750">
              <a:buFont typeface="Arial" panose="020B0604020202020204" pitchFamily="34" charset="0"/>
              <a:buChar char="•"/>
            </a:pPr>
            <a:r>
              <a:rPr lang="en-US" dirty="0"/>
              <a:t>Run and fit a linear regression with </a:t>
            </a:r>
            <a:r>
              <a:rPr lang="en-US" dirty="0" err="1"/>
              <a:t>price_twd_msq</a:t>
            </a:r>
            <a:r>
              <a:rPr lang="en-US" dirty="0"/>
              <a:t> as the response variable, </a:t>
            </a:r>
            <a:r>
              <a:rPr lang="en-US" dirty="0" err="1"/>
              <a:t>house_age_years</a:t>
            </a:r>
            <a:r>
              <a:rPr lang="en-US" dirty="0"/>
              <a:t> as the explanatory variable, and </a:t>
            </a:r>
            <a:r>
              <a:rPr lang="en-US" dirty="0" err="1"/>
              <a:t>taiwan_real_estate</a:t>
            </a:r>
            <a:r>
              <a:rPr lang="en-US" dirty="0"/>
              <a:t> as the dataset. Assign to </a:t>
            </a:r>
            <a:r>
              <a:rPr lang="en-US" dirty="0" err="1"/>
              <a:t>mdl_price_vs_age</a:t>
            </a:r>
            <a:r>
              <a:rPr lang="en-US" dirty="0"/>
              <a:t>.</a:t>
            </a:r>
          </a:p>
          <a:p>
            <a:pPr marL="285750" indent="-285750">
              <a:buFont typeface="Arial" panose="020B0604020202020204" pitchFamily="34" charset="0"/>
              <a:buChar char="•"/>
            </a:pPr>
            <a:r>
              <a:rPr lang="en-US" dirty="0"/>
              <a:t>Print its parameters.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Update the model formula so that no intercept is included in the model. Assign to mdl_price_vs_age0.</a:t>
            </a:r>
          </a:p>
          <a:p>
            <a:pPr marL="285750" indent="-285750">
              <a:buFont typeface="Arial" panose="020B0604020202020204" pitchFamily="34" charset="0"/>
              <a:buChar char="•"/>
            </a:pPr>
            <a:r>
              <a:rPr lang="en-US" dirty="0"/>
              <a:t>Print its parameters.</a:t>
            </a:r>
          </a:p>
        </p:txBody>
      </p:sp>
      <p:pic>
        <p:nvPicPr>
          <p:cNvPr id="6" name="Picture 5">
            <a:extLst>
              <a:ext uri="{FF2B5EF4-FFF2-40B4-BE49-F238E27FC236}">
                <a16:creationId xmlns:a16="http://schemas.microsoft.com/office/drawing/2014/main" id="{BC1AFCB5-73F2-2605-EBC1-7C3EB76E77CC}"/>
              </a:ext>
            </a:extLst>
          </p:cNvPr>
          <p:cNvPicPr>
            <a:picLocks noChangeAspect="1"/>
          </p:cNvPicPr>
          <p:nvPr/>
        </p:nvPicPr>
        <p:blipFill>
          <a:blip r:embed="rId2"/>
          <a:stretch>
            <a:fillRect/>
          </a:stretch>
        </p:blipFill>
        <p:spPr>
          <a:xfrm>
            <a:off x="547790" y="3249303"/>
            <a:ext cx="3497883" cy="823031"/>
          </a:xfrm>
          <a:prstGeom prst="rect">
            <a:avLst/>
          </a:prstGeom>
        </p:spPr>
      </p:pic>
      <p:sp>
        <p:nvSpPr>
          <p:cNvPr id="8" name="TextBox 7">
            <a:extLst>
              <a:ext uri="{FF2B5EF4-FFF2-40B4-BE49-F238E27FC236}">
                <a16:creationId xmlns:a16="http://schemas.microsoft.com/office/drawing/2014/main" id="{6334E4C1-A9C8-D411-FC9A-1146665C326F}"/>
              </a:ext>
            </a:extLst>
          </p:cNvPr>
          <p:cNvSpPr txBox="1"/>
          <p:nvPr/>
        </p:nvSpPr>
        <p:spPr>
          <a:xfrm>
            <a:off x="4267830" y="3089580"/>
            <a:ext cx="7913314" cy="1323439"/>
          </a:xfrm>
          <a:prstGeom prst="rect">
            <a:avLst/>
          </a:prstGeom>
          <a:noFill/>
        </p:spPr>
        <p:txBody>
          <a:bodyPr wrap="square">
            <a:spAutoFit/>
          </a:bodyPr>
          <a:lstStyle/>
          <a:p>
            <a:r>
              <a:rPr lang="en-US" sz="1600" dirty="0">
                <a:solidFill>
                  <a:srgbClr val="FF0000"/>
                </a:solidFill>
              </a:rPr>
              <a:t># Create the model, fit it</a:t>
            </a:r>
          </a:p>
          <a:p>
            <a:r>
              <a:rPr lang="en-US" sz="1600" dirty="0" err="1">
                <a:solidFill>
                  <a:srgbClr val="FF0000"/>
                </a:solidFill>
              </a:rPr>
              <a:t>mdl_price_vs_age</a:t>
            </a:r>
            <a:r>
              <a:rPr lang="en-US" sz="1600" dirty="0">
                <a:solidFill>
                  <a:srgbClr val="FF0000"/>
                </a:solidFill>
              </a:rPr>
              <a:t> = </a:t>
            </a:r>
            <a:r>
              <a:rPr lang="en-US" sz="1600" dirty="0" err="1">
                <a:solidFill>
                  <a:srgbClr val="FF0000"/>
                </a:solidFill>
              </a:rPr>
              <a:t>ols</a:t>
            </a:r>
            <a:r>
              <a:rPr lang="en-US" sz="1600" dirty="0">
                <a:solidFill>
                  <a:srgbClr val="FF0000"/>
                </a:solidFill>
              </a:rPr>
              <a:t>('</a:t>
            </a:r>
            <a:r>
              <a:rPr lang="en-US" sz="1600" dirty="0" err="1">
                <a:solidFill>
                  <a:srgbClr val="FF0000"/>
                </a:solidFill>
              </a:rPr>
              <a:t>price_twd_msq</a:t>
            </a:r>
            <a:r>
              <a:rPr lang="en-US" sz="1600" dirty="0">
                <a:solidFill>
                  <a:srgbClr val="FF0000"/>
                </a:solidFill>
              </a:rPr>
              <a:t> ~ </a:t>
            </a:r>
            <a:r>
              <a:rPr lang="en-US" sz="1600" dirty="0" err="1">
                <a:solidFill>
                  <a:srgbClr val="FF0000"/>
                </a:solidFill>
              </a:rPr>
              <a:t>house_age_years</a:t>
            </a:r>
            <a:r>
              <a:rPr lang="en-US" sz="1600" dirty="0">
                <a:solidFill>
                  <a:srgbClr val="FF0000"/>
                </a:solidFill>
              </a:rPr>
              <a:t>', data=</a:t>
            </a:r>
            <a:r>
              <a:rPr lang="en-US" sz="1600" dirty="0" err="1">
                <a:solidFill>
                  <a:srgbClr val="FF0000"/>
                </a:solidFill>
              </a:rPr>
              <a:t>taiwan_real_estate</a:t>
            </a:r>
            <a:r>
              <a:rPr lang="en-US" sz="1600" dirty="0">
                <a:solidFill>
                  <a:srgbClr val="FF0000"/>
                </a:solidFill>
              </a:rPr>
              <a:t>).fit()</a:t>
            </a:r>
          </a:p>
          <a:p>
            <a:endParaRPr lang="en-US" sz="1600" dirty="0">
              <a:solidFill>
                <a:srgbClr val="FF0000"/>
              </a:solidFill>
            </a:endParaRPr>
          </a:p>
          <a:p>
            <a:r>
              <a:rPr lang="en-US" sz="1600" dirty="0">
                <a:solidFill>
                  <a:srgbClr val="FF0000"/>
                </a:solidFill>
              </a:rPr>
              <a:t># Print the parameters of the fitted model</a:t>
            </a:r>
          </a:p>
          <a:p>
            <a:r>
              <a:rPr lang="en-US" sz="1600" dirty="0">
                <a:solidFill>
                  <a:srgbClr val="FF0000"/>
                </a:solidFill>
              </a:rPr>
              <a:t>print(</a:t>
            </a:r>
            <a:r>
              <a:rPr lang="en-US" sz="1600" dirty="0" err="1">
                <a:solidFill>
                  <a:srgbClr val="FF0000"/>
                </a:solidFill>
              </a:rPr>
              <a:t>mdl_price_vs_age.params</a:t>
            </a:r>
            <a:r>
              <a:rPr lang="en-US" sz="1600" dirty="0">
                <a:solidFill>
                  <a:srgbClr val="FF0000"/>
                </a:solidFill>
              </a:rPr>
              <a:t>)</a:t>
            </a:r>
          </a:p>
        </p:txBody>
      </p:sp>
      <p:pic>
        <p:nvPicPr>
          <p:cNvPr id="10" name="Picture 9">
            <a:extLst>
              <a:ext uri="{FF2B5EF4-FFF2-40B4-BE49-F238E27FC236}">
                <a16:creationId xmlns:a16="http://schemas.microsoft.com/office/drawing/2014/main" id="{732FADE4-4DD3-F2DF-C3E9-186CF31760A0}"/>
              </a:ext>
            </a:extLst>
          </p:cNvPr>
          <p:cNvPicPr>
            <a:picLocks noChangeAspect="1"/>
          </p:cNvPicPr>
          <p:nvPr/>
        </p:nvPicPr>
        <p:blipFill>
          <a:blip r:embed="rId3"/>
          <a:stretch>
            <a:fillRect/>
          </a:stretch>
        </p:blipFill>
        <p:spPr>
          <a:xfrm>
            <a:off x="547790" y="5674342"/>
            <a:ext cx="3307367" cy="815411"/>
          </a:xfrm>
          <a:prstGeom prst="rect">
            <a:avLst/>
          </a:prstGeom>
        </p:spPr>
      </p:pic>
      <p:sp>
        <p:nvSpPr>
          <p:cNvPr id="12" name="TextBox 11">
            <a:extLst>
              <a:ext uri="{FF2B5EF4-FFF2-40B4-BE49-F238E27FC236}">
                <a16:creationId xmlns:a16="http://schemas.microsoft.com/office/drawing/2014/main" id="{7CE849A2-342A-2BAD-19B9-B4D87D8700F3}"/>
              </a:ext>
            </a:extLst>
          </p:cNvPr>
          <p:cNvSpPr txBox="1"/>
          <p:nvPr/>
        </p:nvSpPr>
        <p:spPr>
          <a:xfrm>
            <a:off x="4313321" y="5288340"/>
            <a:ext cx="7417468" cy="1169551"/>
          </a:xfrm>
          <a:prstGeom prst="rect">
            <a:avLst/>
          </a:prstGeom>
          <a:noFill/>
        </p:spPr>
        <p:txBody>
          <a:bodyPr wrap="square">
            <a:spAutoFit/>
          </a:bodyPr>
          <a:lstStyle/>
          <a:p>
            <a:r>
              <a:rPr lang="en-US" sz="1400" dirty="0">
                <a:solidFill>
                  <a:srgbClr val="FF0000"/>
                </a:solidFill>
              </a:rPr>
              <a:t># Update the model formula to remove the intercept</a:t>
            </a:r>
          </a:p>
          <a:p>
            <a:r>
              <a:rPr lang="en-US" sz="1400" dirty="0">
                <a:solidFill>
                  <a:srgbClr val="FF0000"/>
                </a:solidFill>
              </a:rPr>
              <a:t>mdl_price_vs_age0 = </a:t>
            </a:r>
            <a:r>
              <a:rPr lang="en-US" sz="1400" dirty="0" err="1">
                <a:solidFill>
                  <a:srgbClr val="FF0000"/>
                </a:solidFill>
              </a:rPr>
              <a:t>ols</a:t>
            </a:r>
            <a:r>
              <a:rPr lang="en-US" sz="1400" dirty="0">
                <a:solidFill>
                  <a:srgbClr val="FF0000"/>
                </a:solidFill>
              </a:rPr>
              <a:t>("</a:t>
            </a:r>
            <a:r>
              <a:rPr lang="en-US" sz="1400" dirty="0" err="1">
                <a:solidFill>
                  <a:srgbClr val="FF0000"/>
                </a:solidFill>
              </a:rPr>
              <a:t>price_twd_msq</a:t>
            </a:r>
            <a:r>
              <a:rPr lang="en-US" sz="1400" dirty="0">
                <a:solidFill>
                  <a:srgbClr val="FF0000"/>
                </a:solidFill>
              </a:rPr>
              <a:t> ~ </a:t>
            </a:r>
            <a:r>
              <a:rPr lang="en-US" sz="1400" dirty="0" err="1">
                <a:solidFill>
                  <a:srgbClr val="FF0000"/>
                </a:solidFill>
              </a:rPr>
              <a:t>house_age_years</a:t>
            </a:r>
            <a:r>
              <a:rPr lang="en-US" sz="1400" dirty="0">
                <a:solidFill>
                  <a:srgbClr val="FF0000"/>
                </a:solidFill>
              </a:rPr>
              <a:t> + 0", data=</a:t>
            </a:r>
            <a:r>
              <a:rPr lang="en-US" sz="1400" dirty="0" err="1">
                <a:solidFill>
                  <a:srgbClr val="FF0000"/>
                </a:solidFill>
              </a:rPr>
              <a:t>taiwan_real_estate</a:t>
            </a:r>
            <a:r>
              <a:rPr lang="en-US" sz="1400" dirty="0">
                <a:solidFill>
                  <a:srgbClr val="FF0000"/>
                </a:solidFill>
              </a:rPr>
              <a:t>).fit()</a:t>
            </a:r>
          </a:p>
          <a:p>
            <a:endParaRPr lang="en-US" sz="1400" dirty="0">
              <a:solidFill>
                <a:srgbClr val="FF0000"/>
              </a:solidFill>
            </a:endParaRPr>
          </a:p>
          <a:p>
            <a:r>
              <a:rPr lang="en-US" sz="1400" dirty="0">
                <a:solidFill>
                  <a:srgbClr val="FF0000"/>
                </a:solidFill>
              </a:rPr>
              <a:t># Print the parameters of the fitted model</a:t>
            </a:r>
          </a:p>
          <a:p>
            <a:r>
              <a:rPr lang="en-US" sz="1400" dirty="0">
                <a:solidFill>
                  <a:srgbClr val="FF0000"/>
                </a:solidFill>
              </a:rPr>
              <a:t>print(mdl_price_vs_age0.params)</a:t>
            </a:r>
          </a:p>
        </p:txBody>
      </p:sp>
    </p:spTree>
    <p:extLst>
      <p:ext uri="{BB962C8B-B14F-4D97-AF65-F5344CB8AC3E}">
        <p14:creationId xmlns:p14="http://schemas.microsoft.com/office/powerpoint/2010/main" val="179612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C6616-0930-62B8-CB20-037B17C549BF}"/>
              </a:ext>
            </a:extLst>
          </p:cNvPr>
          <p:cNvSpPr>
            <a:spLocks noGrp="1"/>
          </p:cNvSpPr>
          <p:nvPr>
            <p:ph type="ctrTitle"/>
          </p:nvPr>
        </p:nvSpPr>
        <p:spPr/>
        <p:txBody>
          <a:bodyPr/>
          <a:lstStyle/>
          <a:p>
            <a:r>
              <a:rPr lang="en-US" dirty="0"/>
              <a:t>Making Predictions</a:t>
            </a:r>
          </a:p>
        </p:txBody>
      </p:sp>
    </p:spTree>
    <p:extLst>
      <p:ext uri="{BB962C8B-B14F-4D97-AF65-F5344CB8AC3E}">
        <p14:creationId xmlns:p14="http://schemas.microsoft.com/office/powerpoint/2010/main" val="623600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0764B2-F321-0DC7-B61F-B8361833E447}"/>
              </a:ext>
            </a:extLst>
          </p:cNvPr>
          <p:cNvPicPr>
            <a:picLocks noChangeAspect="1"/>
          </p:cNvPicPr>
          <p:nvPr/>
        </p:nvPicPr>
        <p:blipFill>
          <a:blip r:embed="rId2"/>
          <a:stretch>
            <a:fillRect/>
          </a:stretch>
        </p:blipFill>
        <p:spPr>
          <a:xfrm>
            <a:off x="1626482" y="0"/>
            <a:ext cx="8939035" cy="3528366"/>
          </a:xfrm>
          <a:prstGeom prst="rect">
            <a:avLst/>
          </a:prstGeom>
        </p:spPr>
      </p:pic>
      <p:sp>
        <p:nvSpPr>
          <p:cNvPr id="5" name="TextBox 4">
            <a:extLst>
              <a:ext uri="{FF2B5EF4-FFF2-40B4-BE49-F238E27FC236}">
                <a16:creationId xmlns:a16="http://schemas.microsoft.com/office/drawing/2014/main" id="{CBF6CF0D-B23F-F580-3F71-376C33BEA5B2}"/>
              </a:ext>
            </a:extLst>
          </p:cNvPr>
          <p:cNvSpPr txBox="1"/>
          <p:nvPr/>
        </p:nvSpPr>
        <p:spPr>
          <a:xfrm>
            <a:off x="1626481" y="3528366"/>
            <a:ext cx="8831163" cy="646331"/>
          </a:xfrm>
          <a:prstGeom prst="rect">
            <a:avLst/>
          </a:prstGeom>
          <a:noFill/>
        </p:spPr>
        <p:txBody>
          <a:bodyPr wrap="square">
            <a:spAutoFit/>
          </a:bodyPr>
          <a:lstStyle/>
          <a:p>
            <a:r>
              <a:rPr lang="en-US" dirty="0"/>
              <a:t>This time, we'll look only at the bream data. There's a new explanatory variable too: the length of each fish, which we'll use to predict the mass of the fish.</a:t>
            </a:r>
          </a:p>
        </p:txBody>
      </p:sp>
      <p:pic>
        <p:nvPicPr>
          <p:cNvPr id="7" name="Picture 6">
            <a:extLst>
              <a:ext uri="{FF2B5EF4-FFF2-40B4-BE49-F238E27FC236}">
                <a16:creationId xmlns:a16="http://schemas.microsoft.com/office/drawing/2014/main" id="{69A9557B-A1AE-2381-CBC4-AD217B6702A6}"/>
              </a:ext>
            </a:extLst>
          </p:cNvPr>
          <p:cNvPicPr>
            <a:picLocks noChangeAspect="1"/>
          </p:cNvPicPr>
          <p:nvPr/>
        </p:nvPicPr>
        <p:blipFill>
          <a:blip r:embed="rId3"/>
          <a:stretch>
            <a:fillRect/>
          </a:stretch>
        </p:blipFill>
        <p:spPr>
          <a:xfrm>
            <a:off x="3656389" y="4174697"/>
            <a:ext cx="5040643" cy="2031437"/>
          </a:xfrm>
          <a:prstGeom prst="rect">
            <a:avLst/>
          </a:prstGeom>
        </p:spPr>
      </p:pic>
      <p:sp>
        <p:nvSpPr>
          <p:cNvPr id="4" name="TextBox 3">
            <a:extLst>
              <a:ext uri="{FF2B5EF4-FFF2-40B4-BE49-F238E27FC236}">
                <a16:creationId xmlns:a16="http://schemas.microsoft.com/office/drawing/2014/main" id="{899DC283-7ACB-5605-C040-055F60FEBAE7}"/>
              </a:ext>
            </a:extLst>
          </p:cNvPr>
          <p:cNvSpPr txBox="1"/>
          <p:nvPr/>
        </p:nvSpPr>
        <p:spPr>
          <a:xfrm>
            <a:off x="6176711" y="0"/>
            <a:ext cx="6097002" cy="523220"/>
          </a:xfrm>
          <a:prstGeom prst="rect">
            <a:avLst/>
          </a:prstGeom>
          <a:noFill/>
        </p:spPr>
        <p:txBody>
          <a:bodyPr wrap="square">
            <a:spAutoFit/>
          </a:bodyPr>
          <a:lstStyle/>
          <a:p>
            <a:r>
              <a:rPr lang="en-US" sz="1400" dirty="0">
                <a:solidFill>
                  <a:srgbClr val="FF0000"/>
                </a:solidFill>
              </a:rPr>
              <a:t>bream = fish[fish['species'] == 'Bream’]</a:t>
            </a:r>
          </a:p>
          <a:p>
            <a:r>
              <a:rPr lang="en-US" sz="1400" dirty="0">
                <a:solidFill>
                  <a:srgbClr val="FF0000"/>
                </a:solidFill>
              </a:rPr>
              <a:t>print(</a:t>
            </a:r>
            <a:r>
              <a:rPr lang="en-US" sz="1400" dirty="0" err="1">
                <a:solidFill>
                  <a:srgbClr val="FF0000"/>
                </a:solidFill>
              </a:rPr>
              <a:t>bream.head</a:t>
            </a:r>
            <a:r>
              <a:rPr lang="en-US" sz="1400" dirty="0">
                <a:solidFill>
                  <a:srgbClr val="FF0000"/>
                </a:solidFill>
              </a:rPr>
              <a:t>())</a:t>
            </a:r>
          </a:p>
        </p:txBody>
      </p:sp>
      <p:sp>
        <p:nvSpPr>
          <p:cNvPr id="8" name="TextBox 7">
            <a:extLst>
              <a:ext uri="{FF2B5EF4-FFF2-40B4-BE49-F238E27FC236}">
                <a16:creationId xmlns:a16="http://schemas.microsoft.com/office/drawing/2014/main" id="{F21D13A1-B32B-CE42-C527-434898FFDB03}"/>
              </a:ext>
            </a:extLst>
          </p:cNvPr>
          <p:cNvSpPr txBox="1"/>
          <p:nvPr/>
        </p:nvSpPr>
        <p:spPr>
          <a:xfrm>
            <a:off x="3656389" y="6271902"/>
            <a:ext cx="4717590" cy="523220"/>
          </a:xfrm>
          <a:prstGeom prst="rect">
            <a:avLst/>
          </a:prstGeom>
          <a:noFill/>
        </p:spPr>
        <p:txBody>
          <a:bodyPr wrap="square">
            <a:spAutoFit/>
          </a:bodyPr>
          <a:lstStyle/>
          <a:p>
            <a:r>
              <a:rPr lang="en-US" sz="1400" dirty="0" err="1">
                <a:solidFill>
                  <a:srgbClr val="FF0000"/>
                </a:solidFill>
              </a:rPr>
              <a:t>sns.regplot</a:t>
            </a:r>
            <a:r>
              <a:rPr lang="en-US" sz="1400" dirty="0">
                <a:solidFill>
                  <a:srgbClr val="FF0000"/>
                </a:solidFill>
              </a:rPr>
              <a:t>(x='</a:t>
            </a:r>
            <a:r>
              <a:rPr lang="en-US" sz="1400" dirty="0" err="1">
                <a:solidFill>
                  <a:srgbClr val="FF0000"/>
                </a:solidFill>
              </a:rPr>
              <a:t>length_cm</a:t>
            </a:r>
            <a:r>
              <a:rPr lang="en-US" sz="1400" dirty="0">
                <a:solidFill>
                  <a:srgbClr val="FF0000"/>
                </a:solidFill>
              </a:rPr>
              <a:t>', y='</a:t>
            </a:r>
            <a:r>
              <a:rPr lang="en-US" sz="1400" dirty="0" err="1">
                <a:solidFill>
                  <a:srgbClr val="FF0000"/>
                </a:solidFill>
              </a:rPr>
              <a:t>mass_g</a:t>
            </a:r>
            <a:r>
              <a:rPr lang="en-US" sz="1400" dirty="0">
                <a:solidFill>
                  <a:srgbClr val="FF0000"/>
                </a:solidFill>
              </a:rPr>
              <a:t>', data=bream, ci=None)</a:t>
            </a:r>
          </a:p>
          <a:p>
            <a:r>
              <a:rPr lang="en-US" sz="1400" dirty="0" err="1">
                <a:solidFill>
                  <a:srgbClr val="FF0000"/>
                </a:solidFill>
              </a:rPr>
              <a:t>plt.show</a:t>
            </a:r>
            <a:r>
              <a:rPr lang="en-US" sz="1400" dirty="0">
                <a:solidFill>
                  <a:srgbClr val="FF0000"/>
                </a:solidFill>
              </a:rPr>
              <a:t>()</a:t>
            </a:r>
          </a:p>
        </p:txBody>
      </p:sp>
    </p:spTree>
    <p:extLst>
      <p:ext uri="{BB962C8B-B14F-4D97-AF65-F5344CB8AC3E}">
        <p14:creationId xmlns:p14="http://schemas.microsoft.com/office/powerpoint/2010/main" val="1120986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47F788-5458-0A0A-2176-190A906EADD9}"/>
              </a:ext>
            </a:extLst>
          </p:cNvPr>
          <p:cNvPicPr>
            <a:picLocks noChangeAspect="1"/>
          </p:cNvPicPr>
          <p:nvPr/>
        </p:nvPicPr>
        <p:blipFill>
          <a:blip r:embed="rId2"/>
          <a:stretch>
            <a:fillRect/>
          </a:stretch>
        </p:blipFill>
        <p:spPr>
          <a:xfrm>
            <a:off x="1656965" y="102969"/>
            <a:ext cx="8878069" cy="2659610"/>
          </a:xfrm>
          <a:prstGeom prst="rect">
            <a:avLst/>
          </a:prstGeom>
        </p:spPr>
      </p:pic>
      <p:sp>
        <p:nvSpPr>
          <p:cNvPr id="5" name="TextBox 4">
            <a:extLst>
              <a:ext uri="{FF2B5EF4-FFF2-40B4-BE49-F238E27FC236}">
                <a16:creationId xmlns:a16="http://schemas.microsoft.com/office/drawing/2014/main" id="{1B96AA33-6E35-ECFE-F6E5-AC0C47518809}"/>
              </a:ext>
            </a:extLst>
          </p:cNvPr>
          <p:cNvSpPr txBox="1"/>
          <p:nvPr/>
        </p:nvSpPr>
        <p:spPr>
          <a:xfrm>
            <a:off x="241477" y="2918833"/>
            <a:ext cx="11838905" cy="1754326"/>
          </a:xfrm>
          <a:prstGeom prst="rect">
            <a:avLst/>
          </a:prstGeom>
          <a:noFill/>
        </p:spPr>
        <p:txBody>
          <a:bodyPr wrap="square">
            <a:spAutoFit/>
          </a:bodyPr>
          <a:lstStyle/>
          <a:p>
            <a:r>
              <a:rPr lang="en-US" b="0" i="0" dirty="0">
                <a:solidFill>
                  <a:srgbClr val="05192D"/>
                </a:solidFill>
                <a:effectLst/>
                <a:latin typeface="Studio-Feixen-Sans"/>
              </a:rPr>
              <a:t>Before we can </a:t>
            </a:r>
            <a:r>
              <a:rPr lang="en-US" b="0" i="0" dirty="0">
                <a:solidFill>
                  <a:srgbClr val="05192D"/>
                </a:solidFill>
                <a:effectLst/>
                <a:highlight>
                  <a:srgbClr val="FFFF00"/>
                </a:highlight>
                <a:latin typeface="Studio-Feixen-Sans"/>
              </a:rPr>
              <a:t>make predictions</a:t>
            </a:r>
            <a:r>
              <a:rPr lang="en-US" b="0" i="0" dirty="0">
                <a:solidFill>
                  <a:srgbClr val="05192D"/>
                </a:solidFill>
                <a:effectLst/>
                <a:latin typeface="Studio-Feixen-Sans"/>
              </a:rPr>
              <a:t>, we need a </a:t>
            </a:r>
            <a:r>
              <a:rPr lang="en-US" b="0" i="0" dirty="0">
                <a:solidFill>
                  <a:srgbClr val="05192D"/>
                </a:solidFill>
                <a:effectLst/>
                <a:highlight>
                  <a:srgbClr val="FFFF00"/>
                </a:highlight>
                <a:latin typeface="Studio-Feixen-Sans"/>
              </a:rPr>
              <a:t>fitted model. </a:t>
            </a:r>
            <a:r>
              <a:rPr lang="en-US" b="0" i="0" dirty="0">
                <a:solidFill>
                  <a:srgbClr val="05192D"/>
                </a:solidFill>
                <a:effectLst/>
                <a:latin typeface="Studio-Feixen-Sans"/>
              </a:rPr>
              <a:t>As before, we call </a:t>
            </a:r>
            <a:r>
              <a:rPr lang="en-US" b="0" i="0" dirty="0" err="1">
                <a:solidFill>
                  <a:srgbClr val="05192D"/>
                </a:solidFill>
                <a:effectLst/>
                <a:latin typeface="Studio-Feixen-Sans"/>
              </a:rPr>
              <a:t>ols</a:t>
            </a:r>
            <a:r>
              <a:rPr lang="en-US" b="0" i="0" dirty="0">
                <a:solidFill>
                  <a:srgbClr val="05192D"/>
                </a:solidFill>
                <a:effectLst/>
                <a:latin typeface="Studio-Feixen-Sans"/>
              </a:rPr>
              <a:t> with a formula and the dataset, after which we add </a:t>
            </a:r>
            <a:r>
              <a:rPr lang="en-US" dirty="0">
                <a:solidFill>
                  <a:srgbClr val="05192D"/>
                </a:solidFill>
                <a:latin typeface="Studio-Feixen-Sans"/>
              </a:rPr>
              <a:t>.</a:t>
            </a:r>
            <a:r>
              <a:rPr lang="en-US" b="0" i="0" dirty="0">
                <a:solidFill>
                  <a:srgbClr val="05192D"/>
                </a:solidFill>
                <a:effectLst/>
                <a:latin typeface="Studio-Feixen-Sans"/>
              </a:rPr>
              <a:t>fit(). The response, mass in grams, goes on the left-hand side of the formula, and the explanatory variable, length in centimeters, goes on the right. </a:t>
            </a:r>
          </a:p>
          <a:p>
            <a:endParaRPr lang="en-US" dirty="0">
              <a:solidFill>
                <a:srgbClr val="05192D"/>
              </a:solidFill>
              <a:latin typeface="Studio-Feixen-Sans"/>
            </a:endParaRPr>
          </a:p>
          <a:p>
            <a:r>
              <a:rPr lang="en-US" b="0" i="0" dirty="0">
                <a:solidFill>
                  <a:srgbClr val="05192D"/>
                </a:solidFill>
                <a:effectLst/>
                <a:latin typeface="Studio-Feixen-Sans"/>
              </a:rPr>
              <a:t>We need to assign the result to a variable to reuse later on. To view the coefficients of the model, we use the .params attribute.</a:t>
            </a:r>
            <a:endParaRPr lang="en-US" dirty="0"/>
          </a:p>
        </p:txBody>
      </p:sp>
      <p:sp>
        <p:nvSpPr>
          <p:cNvPr id="4" name="TextBox 3">
            <a:extLst>
              <a:ext uri="{FF2B5EF4-FFF2-40B4-BE49-F238E27FC236}">
                <a16:creationId xmlns:a16="http://schemas.microsoft.com/office/drawing/2014/main" id="{DC28D89A-7C95-9086-828F-3EB71BB27270}"/>
              </a:ext>
            </a:extLst>
          </p:cNvPr>
          <p:cNvSpPr txBox="1"/>
          <p:nvPr/>
        </p:nvSpPr>
        <p:spPr>
          <a:xfrm>
            <a:off x="1656964" y="5458009"/>
            <a:ext cx="7890093" cy="646331"/>
          </a:xfrm>
          <a:prstGeom prst="rect">
            <a:avLst/>
          </a:prstGeom>
          <a:noFill/>
        </p:spPr>
        <p:txBody>
          <a:bodyPr wrap="square">
            <a:spAutoFit/>
          </a:bodyPr>
          <a:lstStyle/>
          <a:p>
            <a:r>
              <a:rPr lang="en-US" dirty="0" err="1">
                <a:solidFill>
                  <a:srgbClr val="FF0000"/>
                </a:solidFill>
              </a:rPr>
              <a:t>mdl_mass_vs_length</a:t>
            </a:r>
            <a:r>
              <a:rPr lang="en-US" dirty="0">
                <a:solidFill>
                  <a:srgbClr val="FF0000"/>
                </a:solidFill>
              </a:rPr>
              <a:t> = </a:t>
            </a:r>
            <a:r>
              <a:rPr lang="en-US" dirty="0" err="1">
                <a:solidFill>
                  <a:srgbClr val="FF0000"/>
                </a:solidFill>
              </a:rPr>
              <a:t>ols</a:t>
            </a:r>
            <a:r>
              <a:rPr lang="en-US" dirty="0">
                <a:solidFill>
                  <a:srgbClr val="FF0000"/>
                </a:solidFill>
              </a:rPr>
              <a:t>('</a:t>
            </a:r>
            <a:r>
              <a:rPr lang="en-US" dirty="0" err="1">
                <a:solidFill>
                  <a:srgbClr val="FF0000"/>
                </a:solidFill>
              </a:rPr>
              <a:t>mass_g</a:t>
            </a:r>
            <a:r>
              <a:rPr lang="en-US" dirty="0">
                <a:solidFill>
                  <a:srgbClr val="FF0000"/>
                </a:solidFill>
              </a:rPr>
              <a:t> ~ </a:t>
            </a:r>
            <a:r>
              <a:rPr lang="en-US" dirty="0" err="1">
                <a:solidFill>
                  <a:srgbClr val="FF0000"/>
                </a:solidFill>
              </a:rPr>
              <a:t>length_cm</a:t>
            </a:r>
            <a:r>
              <a:rPr lang="en-US" dirty="0">
                <a:solidFill>
                  <a:srgbClr val="FF0000"/>
                </a:solidFill>
              </a:rPr>
              <a:t>', data = bream).fit()</a:t>
            </a:r>
          </a:p>
          <a:p>
            <a:r>
              <a:rPr lang="en-US" dirty="0">
                <a:solidFill>
                  <a:srgbClr val="FF0000"/>
                </a:solidFill>
              </a:rPr>
              <a:t>print(</a:t>
            </a:r>
            <a:r>
              <a:rPr lang="en-US" dirty="0" err="1">
                <a:solidFill>
                  <a:srgbClr val="FF0000"/>
                </a:solidFill>
              </a:rPr>
              <a:t>mdl_mass_vs_length.params</a:t>
            </a:r>
            <a:r>
              <a:rPr lang="en-US" dirty="0">
                <a:solidFill>
                  <a:srgbClr val="FF0000"/>
                </a:solidFill>
              </a:rPr>
              <a:t>)</a:t>
            </a:r>
          </a:p>
        </p:txBody>
      </p:sp>
    </p:spTree>
    <p:extLst>
      <p:ext uri="{BB962C8B-B14F-4D97-AF65-F5344CB8AC3E}">
        <p14:creationId xmlns:p14="http://schemas.microsoft.com/office/powerpoint/2010/main" val="3407898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0183-12F7-C2FD-4348-B301DB5754F6}"/>
              </a:ext>
            </a:extLst>
          </p:cNvPr>
          <p:cNvSpPr>
            <a:spLocks noGrp="1"/>
          </p:cNvSpPr>
          <p:nvPr>
            <p:ph type="title"/>
          </p:nvPr>
        </p:nvSpPr>
        <p:spPr/>
        <p:txBody>
          <a:bodyPr/>
          <a:lstStyle/>
          <a:p>
            <a:r>
              <a:rPr lang="en-US" dirty="0"/>
              <a:t>Data on explanatory values to predict</a:t>
            </a:r>
          </a:p>
        </p:txBody>
      </p:sp>
      <p:sp>
        <p:nvSpPr>
          <p:cNvPr id="3" name="Content Placeholder 2">
            <a:extLst>
              <a:ext uri="{FF2B5EF4-FFF2-40B4-BE49-F238E27FC236}">
                <a16:creationId xmlns:a16="http://schemas.microsoft.com/office/drawing/2014/main" id="{739ACC21-81C9-7F0C-F84E-9B27285B9AD8}"/>
              </a:ext>
            </a:extLst>
          </p:cNvPr>
          <p:cNvSpPr>
            <a:spLocks noGrp="1"/>
          </p:cNvSpPr>
          <p:nvPr>
            <p:ph idx="1"/>
          </p:nvPr>
        </p:nvSpPr>
        <p:spPr/>
        <p:txBody>
          <a:bodyPr/>
          <a:lstStyle/>
          <a:p>
            <a:r>
              <a:rPr lang="en-US" dirty="0"/>
              <a:t>If I set the explanatory variables to these values, what value would be the response variable have?</a:t>
            </a:r>
          </a:p>
        </p:txBody>
      </p:sp>
      <p:pic>
        <p:nvPicPr>
          <p:cNvPr id="5" name="Picture 4">
            <a:extLst>
              <a:ext uri="{FF2B5EF4-FFF2-40B4-BE49-F238E27FC236}">
                <a16:creationId xmlns:a16="http://schemas.microsoft.com/office/drawing/2014/main" id="{9D9DF5E8-1DAE-EF98-BA24-B061D55B8055}"/>
              </a:ext>
            </a:extLst>
          </p:cNvPr>
          <p:cNvPicPr>
            <a:picLocks noChangeAspect="1"/>
          </p:cNvPicPr>
          <p:nvPr/>
        </p:nvPicPr>
        <p:blipFill>
          <a:blip r:embed="rId2"/>
          <a:stretch>
            <a:fillRect/>
          </a:stretch>
        </p:blipFill>
        <p:spPr>
          <a:xfrm>
            <a:off x="1660775" y="2974051"/>
            <a:ext cx="8870449" cy="3337849"/>
          </a:xfrm>
          <a:prstGeom prst="rect">
            <a:avLst/>
          </a:prstGeom>
        </p:spPr>
      </p:pic>
    </p:spTree>
    <p:extLst>
      <p:ext uri="{BB962C8B-B14F-4D97-AF65-F5344CB8AC3E}">
        <p14:creationId xmlns:p14="http://schemas.microsoft.com/office/powerpoint/2010/main" val="1388299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5351B7-89EF-3C36-6B18-7BED3323AA4C}"/>
              </a:ext>
            </a:extLst>
          </p:cNvPr>
          <p:cNvPicPr>
            <a:picLocks noChangeAspect="1"/>
          </p:cNvPicPr>
          <p:nvPr/>
        </p:nvPicPr>
        <p:blipFill>
          <a:blip r:embed="rId2"/>
          <a:stretch>
            <a:fillRect/>
          </a:stretch>
        </p:blipFill>
        <p:spPr>
          <a:xfrm>
            <a:off x="1618862" y="2697119"/>
            <a:ext cx="8954276" cy="4160881"/>
          </a:xfrm>
          <a:prstGeom prst="rect">
            <a:avLst/>
          </a:prstGeom>
        </p:spPr>
      </p:pic>
      <p:sp>
        <p:nvSpPr>
          <p:cNvPr id="5" name="TextBox 4">
            <a:extLst>
              <a:ext uri="{FF2B5EF4-FFF2-40B4-BE49-F238E27FC236}">
                <a16:creationId xmlns:a16="http://schemas.microsoft.com/office/drawing/2014/main" id="{A745DF7A-74B1-902A-5458-05EDBB93441A}"/>
              </a:ext>
            </a:extLst>
          </p:cNvPr>
          <p:cNvSpPr txBox="1"/>
          <p:nvPr/>
        </p:nvSpPr>
        <p:spPr>
          <a:xfrm>
            <a:off x="1618862" y="732799"/>
            <a:ext cx="8787268" cy="1569660"/>
          </a:xfrm>
          <a:prstGeom prst="rect">
            <a:avLst/>
          </a:prstGeom>
          <a:noFill/>
        </p:spPr>
        <p:txBody>
          <a:bodyPr wrap="square">
            <a:spAutoFit/>
          </a:bodyPr>
          <a:lstStyle/>
          <a:p>
            <a:r>
              <a:rPr lang="en-US" sz="2400" dirty="0"/>
              <a:t>To predict the values, the next step is to call predict on the model, passing the DataFrame of explanatory variables as the argument. </a:t>
            </a:r>
            <a:r>
              <a:rPr lang="en-US" sz="2400" dirty="0">
                <a:highlight>
                  <a:srgbClr val="FFFF00"/>
                </a:highlight>
              </a:rPr>
              <a:t>The predict function returns a Series of predictions, one for each row of the explanatory data.</a:t>
            </a:r>
          </a:p>
        </p:txBody>
      </p:sp>
    </p:spTree>
    <p:extLst>
      <p:ext uri="{BB962C8B-B14F-4D97-AF65-F5344CB8AC3E}">
        <p14:creationId xmlns:p14="http://schemas.microsoft.com/office/powerpoint/2010/main" val="1065275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DBB1BB-C8BB-490A-20DC-3C4192E90862}"/>
              </a:ext>
            </a:extLst>
          </p:cNvPr>
          <p:cNvSpPr txBox="1"/>
          <p:nvPr/>
        </p:nvSpPr>
        <p:spPr>
          <a:xfrm>
            <a:off x="-2146" y="0"/>
            <a:ext cx="12194146" cy="3139321"/>
          </a:xfrm>
          <a:prstGeom prst="rect">
            <a:avLst/>
          </a:prstGeom>
          <a:noFill/>
        </p:spPr>
        <p:txBody>
          <a:bodyPr wrap="square">
            <a:spAutoFit/>
          </a:bodyPr>
          <a:lstStyle/>
          <a:p>
            <a:r>
              <a:rPr lang="en-US" dirty="0"/>
              <a:t>Having a single column of predictions isn't that helpful to work with. It's easier to work with if the predictions are in a DataFrame alongside the explanatory variables. To do this, you can use the </a:t>
            </a:r>
            <a:r>
              <a:rPr lang="en-US" dirty="0">
                <a:highlight>
                  <a:srgbClr val="FFFF00"/>
                </a:highlight>
              </a:rPr>
              <a:t>pandas assign method</a:t>
            </a:r>
            <a:r>
              <a:rPr lang="en-US" dirty="0"/>
              <a:t>. It returns a new object with all original columns in addition to new ones. </a:t>
            </a:r>
          </a:p>
          <a:p>
            <a:endParaRPr lang="en-US" dirty="0"/>
          </a:p>
          <a:p>
            <a:r>
              <a:rPr lang="en-US" dirty="0"/>
              <a:t>You start with the existing column, </a:t>
            </a:r>
            <a:r>
              <a:rPr lang="en-US" dirty="0" err="1"/>
              <a:t>explanatory_data</a:t>
            </a:r>
            <a:r>
              <a:rPr lang="en-US" dirty="0"/>
              <a:t>. Then, you use .assign to add a new column, named after the response variable, </a:t>
            </a:r>
            <a:r>
              <a:rPr lang="en-US" dirty="0" err="1"/>
              <a:t>mass_g</a:t>
            </a:r>
            <a:r>
              <a:rPr lang="en-US" dirty="0"/>
              <a:t>. You calculate it with the same predict code from the previous slide. The resulting DataFrame contains both the explanatory variable and the predicted response. </a:t>
            </a:r>
          </a:p>
          <a:p>
            <a:endParaRPr lang="en-US" dirty="0"/>
          </a:p>
          <a:p>
            <a:r>
              <a:rPr lang="en-US" dirty="0"/>
              <a:t>Now we can answer questions like "how heavy would we expect a bream with length twenty-three centimeters to be?", even though the original dataset didn't include a bream of that exact length. Looking at the prediction data, you can see that the predicted mass is two hundred and nineteen grams.</a:t>
            </a:r>
          </a:p>
        </p:txBody>
      </p:sp>
      <p:pic>
        <p:nvPicPr>
          <p:cNvPr id="5" name="Picture 4">
            <a:extLst>
              <a:ext uri="{FF2B5EF4-FFF2-40B4-BE49-F238E27FC236}">
                <a16:creationId xmlns:a16="http://schemas.microsoft.com/office/drawing/2014/main" id="{E544CA58-ABCA-8C9C-23BF-363C8F081A68}"/>
              </a:ext>
            </a:extLst>
          </p:cNvPr>
          <p:cNvPicPr>
            <a:picLocks noChangeAspect="1"/>
          </p:cNvPicPr>
          <p:nvPr/>
        </p:nvPicPr>
        <p:blipFill>
          <a:blip r:embed="rId2"/>
          <a:stretch>
            <a:fillRect/>
          </a:stretch>
        </p:blipFill>
        <p:spPr>
          <a:xfrm>
            <a:off x="2400845" y="3429000"/>
            <a:ext cx="8916173" cy="3299746"/>
          </a:xfrm>
          <a:prstGeom prst="rect">
            <a:avLst/>
          </a:prstGeom>
        </p:spPr>
      </p:pic>
      <p:sp>
        <p:nvSpPr>
          <p:cNvPr id="4" name="TextBox 3">
            <a:extLst>
              <a:ext uri="{FF2B5EF4-FFF2-40B4-BE49-F238E27FC236}">
                <a16:creationId xmlns:a16="http://schemas.microsoft.com/office/drawing/2014/main" id="{71EC3C5A-CECA-D60D-49D3-95FF644FF277}"/>
              </a:ext>
            </a:extLst>
          </p:cNvPr>
          <p:cNvSpPr txBox="1"/>
          <p:nvPr/>
        </p:nvSpPr>
        <p:spPr>
          <a:xfrm>
            <a:off x="66173" y="6082415"/>
            <a:ext cx="9847847" cy="646331"/>
          </a:xfrm>
          <a:prstGeom prst="rect">
            <a:avLst/>
          </a:prstGeom>
          <a:noFill/>
        </p:spPr>
        <p:txBody>
          <a:bodyPr wrap="square">
            <a:spAutoFit/>
          </a:bodyPr>
          <a:lstStyle/>
          <a:p>
            <a:r>
              <a:rPr lang="en-US" sz="1200" dirty="0" err="1">
                <a:solidFill>
                  <a:srgbClr val="FF0000"/>
                </a:solidFill>
              </a:rPr>
              <a:t>explanatory_data</a:t>
            </a:r>
            <a:r>
              <a:rPr lang="en-US" sz="1200" dirty="0">
                <a:solidFill>
                  <a:srgbClr val="FF0000"/>
                </a:solidFill>
              </a:rPr>
              <a:t> = </a:t>
            </a:r>
            <a:r>
              <a:rPr lang="en-US" sz="1200" dirty="0" err="1">
                <a:solidFill>
                  <a:srgbClr val="FF0000"/>
                </a:solidFill>
              </a:rPr>
              <a:t>pd.DataFrame</a:t>
            </a:r>
            <a:r>
              <a:rPr lang="en-US" sz="1200" dirty="0">
                <a:solidFill>
                  <a:srgbClr val="FF0000"/>
                </a:solidFill>
              </a:rPr>
              <a:t>({'length_cm':</a:t>
            </a:r>
            <a:r>
              <a:rPr lang="en-US" sz="1200" dirty="0" err="1">
                <a:solidFill>
                  <a:srgbClr val="FF0000"/>
                </a:solidFill>
              </a:rPr>
              <a:t>np.arange</a:t>
            </a:r>
            <a:r>
              <a:rPr lang="en-US" sz="1200" dirty="0">
                <a:solidFill>
                  <a:srgbClr val="FF0000"/>
                </a:solidFill>
              </a:rPr>
              <a:t>(20,41)})</a:t>
            </a:r>
          </a:p>
          <a:p>
            <a:r>
              <a:rPr lang="en-US" sz="1200" dirty="0" err="1">
                <a:solidFill>
                  <a:srgbClr val="FF0000"/>
                </a:solidFill>
              </a:rPr>
              <a:t>prediction_data</a:t>
            </a:r>
            <a:r>
              <a:rPr lang="en-US" sz="1200" dirty="0">
                <a:solidFill>
                  <a:srgbClr val="FF0000"/>
                </a:solidFill>
              </a:rPr>
              <a:t> = </a:t>
            </a:r>
            <a:r>
              <a:rPr lang="en-US" sz="1200" dirty="0" err="1">
                <a:solidFill>
                  <a:srgbClr val="FF0000"/>
                </a:solidFill>
              </a:rPr>
              <a:t>explanatory_data.assign</a:t>
            </a:r>
            <a:r>
              <a:rPr lang="en-US" sz="1200" dirty="0">
                <a:solidFill>
                  <a:srgbClr val="FF0000"/>
                </a:solidFill>
              </a:rPr>
              <a:t>(</a:t>
            </a:r>
            <a:r>
              <a:rPr lang="en-US" sz="1200" dirty="0" err="1">
                <a:solidFill>
                  <a:srgbClr val="FF0000"/>
                </a:solidFill>
              </a:rPr>
              <a:t>mass_g</a:t>
            </a:r>
            <a:r>
              <a:rPr lang="en-US" sz="1200" dirty="0">
                <a:solidFill>
                  <a:srgbClr val="FF0000"/>
                </a:solidFill>
              </a:rPr>
              <a:t> = </a:t>
            </a:r>
            <a:r>
              <a:rPr lang="en-US" sz="1200" dirty="0" err="1">
                <a:solidFill>
                  <a:srgbClr val="FF0000"/>
                </a:solidFill>
              </a:rPr>
              <a:t>mdl_mass_vs_length.predict</a:t>
            </a:r>
            <a:r>
              <a:rPr lang="en-US" sz="1200" dirty="0">
                <a:solidFill>
                  <a:srgbClr val="FF0000"/>
                </a:solidFill>
              </a:rPr>
              <a:t>(</a:t>
            </a:r>
            <a:r>
              <a:rPr lang="en-US" sz="1200" dirty="0" err="1">
                <a:solidFill>
                  <a:srgbClr val="FF0000"/>
                </a:solidFill>
              </a:rPr>
              <a:t>explanatory_data</a:t>
            </a:r>
            <a:r>
              <a:rPr lang="en-US" sz="1200" dirty="0">
                <a:solidFill>
                  <a:srgbClr val="FF0000"/>
                </a:solidFill>
              </a:rPr>
              <a:t>))</a:t>
            </a:r>
          </a:p>
          <a:p>
            <a:r>
              <a:rPr lang="en-US" sz="1200" dirty="0">
                <a:solidFill>
                  <a:srgbClr val="FF0000"/>
                </a:solidFill>
              </a:rPr>
              <a:t>print(</a:t>
            </a:r>
            <a:r>
              <a:rPr lang="en-US" sz="1200" dirty="0" err="1">
                <a:solidFill>
                  <a:srgbClr val="FF0000"/>
                </a:solidFill>
              </a:rPr>
              <a:t>prediction_data</a:t>
            </a:r>
            <a:r>
              <a:rPr lang="en-US" sz="1200" dirty="0">
                <a:solidFill>
                  <a:srgbClr val="FF0000"/>
                </a:solidFill>
              </a:rPr>
              <a:t>)</a:t>
            </a:r>
          </a:p>
        </p:txBody>
      </p:sp>
    </p:spTree>
    <p:extLst>
      <p:ext uri="{BB962C8B-B14F-4D97-AF65-F5344CB8AC3E}">
        <p14:creationId xmlns:p14="http://schemas.microsoft.com/office/powerpoint/2010/main" val="1696302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6EFAA9-1849-D803-C469-CD2A23BC0B25}"/>
              </a:ext>
            </a:extLst>
          </p:cNvPr>
          <p:cNvPicPr>
            <a:picLocks noChangeAspect="1"/>
          </p:cNvPicPr>
          <p:nvPr/>
        </p:nvPicPr>
        <p:blipFill>
          <a:blip r:embed="rId2"/>
          <a:stretch>
            <a:fillRect/>
          </a:stretch>
        </p:blipFill>
        <p:spPr>
          <a:xfrm>
            <a:off x="2734993" y="297992"/>
            <a:ext cx="8923793" cy="4397121"/>
          </a:xfrm>
          <a:prstGeom prst="rect">
            <a:avLst/>
          </a:prstGeom>
        </p:spPr>
      </p:pic>
      <p:sp>
        <p:nvSpPr>
          <p:cNvPr id="4" name="TextBox 3">
            <a:extLst>
              <a:ext uri="{FF2B5EF4-FFF2-40B4-BE49-F238E27FC236}">
                <a16:creationId xmlns:a16="http://schemas.microsoft.com/office/drawing/2014/main" id="{8F94A540-D6BF-5941-7597-974959A1B640}"/>
              </a:ext>
            </a:extLst>
          </p:cNvPr>
          <p:cNvSpPr txBox="1"/>
          <p:nvPr/>
        </p:nvSpPr>
        <p:spPr>
          <a:xfrm>
            <a:off x="912896" y="4922330"/>
            <a:ext cx="9656846" cy="1200329"/>
          </a:xfrm>
          <a:prstGeom prst="rect">
            <a:avLst/>
          </a:prstGeom>
          <a:noFill/>
        </p:spPr>
        <p:txBody>
          <a:bodyPr wrap="square">
            <a:spAutoFit/>
          </a:bodyPr>
          <a:lstStyle/>
          <a:p>
            <a:r>
              <a:rPr lang="en-US" dirty="0">
                <a:solidFill>
                  <a:srgbClr val="FF0000"/>
                </a:solidFill>
              </a:rPr>
              <a:t>fig = </a:t>
            </a:r>
            <a:r>
              <a:rPr lang="en-US" dirty="0" err="1">
                <a:solidFill>
                  <a:srgbClr val="FF0000"/>
                </a:solidFill>
              </a:rPr>
              <a:t>plt.figure</a:t>
            </a:r>
            <a:endParaRPr lang="en-US" dirty="0">
              <a:solidFill>
                <a:srgbClr val="FF0000"/>
              </a:solidFill>
            </a:endParaRPr>
          </a:p>
          <a:p>
            <a:r>
              <a:rPr lang="en-US" dirty="0" err="1">
                <a:solidFill>
                  <a:srgbClr val="FF0000"/>
                </a:solidFill>
              </a:rPr>
              <a:t>sns.regplot</a:t>
            </a:r>
            <a:r>
              <a:rPr lang="en-US" dirty="0">
                <a:solidFill>
                  <a:srgbClr val="FF0000"/>
                </a:solidFill>
              </a:rPr>
              <a:t>(x='</a:t>
            </a:r>
            <a:r>
              <a:rPr lang="en-US" dirty="0" err="1">
                <a:solidFill>
                  <a:srgbClr val="FF0000"/>
                </a:solidFill>
              </a:rPr>
              <a:t>length_cm</a:t>
            </a:r>
            <a:r>
              <a:rPr lang="en-US" dirty="0">
                <a:solidFill>
                  <a:srgbClr val="FF0000"/>
                </a:solidFill>
              </a:rPr>
              <a:t>', y='</a:t>
            </a:r>
            <a:r>
              <a:rPr lang="en-US" dirty="0" err="1">
                <a:solidFill>
                  <a:srgbClr val="FF0000"/>
                </a:solidFill>
              </a:rPr>
              <a:t>mass_g</a:t>
            </a:r>
            <a:r>
              <a:rPr lang="en-US" dirty="0">
                <a:solidFill>
                  <a:srgbClr val="FF0000"/>
                </a:solidFill>
              </a:rPr>
              <a:t>', ci=None, data=bream)</a:t>
            </a:r>
          </a:p>
          <a:p>
            <a:r>
              <a:rPr lang="en-US" dirty="0" err="1">
                <a:solidFill>
                  <a:srgbClr val="FF0000"/>
                </a:solidFill>
              </a:rPr>
              <a:t>sns.scatterplot</a:t>
            </a:r>
            <a:r>
              <a:rPr lang="en-US" dirty="0">
                <a:solidFill>
                  <a:srgbClr val="FF0000"/>
                </a:solidFill>
              </a:rPr>
              <a:t>(x='</a:t>
            </a:r>
            <a:r>
              <a:rPr lang="en-US" dirty="0" err="1">
                <a:solidFill>
                  <a:srgbClr val="FF0000"/>
                </a:solidFill>
              </a:rPr>
              <a:t>length_cm</a:t>
            </a:r>
            <a:r>
              <a:rPr lang="en-US" dirty="0">
                <a:solidFill>
                  <a:srgbClr val="FF0000"/>
                </a:solidFill>
              </a:rPr>
              <a:t>', y='</a:t>
            </a:r>
            <a:r>
              <a:rPr lang="en-US" dirty="0" err="1">
                <a:solidFill>
                  <a:srgbClr val="FF0000"/>
                </a:solidFill>
              </a:rPr>
              <a:t>mass_g',data</a:t>
            </a:r>
            <a:r>
              <a:rPr lang="en-US" dirty="0">
                <a:solidFill>
                  <a:srgbClr val="FF0000"/>
                </a:solidFill>
              </a:rPr>
              <a:t>=</a:t>
            </a:r>
            <a:r>
              <a:rPr lang="en-US" dirty="0" err="1">
                <a:solidFill>
                  <a:srgbClr val="FF0000"/>
                </a:solidFill>
              </a:rPr>
              <a:t>prediction_data</a:t>
            </a:r>
            <a:r>
              <a:rPr lang="en-US" dirty="0">
                <a:solidFill>
                  <a:srgbClr val="FF0000"/>
                </a:solidFill>
              </a:rPr>
              <a:t>, color='red', marker='s')</a:t>
            </a:r>
          </a:p>
          <a:p>
            <a:r>
              <a:rPr lang="en-US" dirty="0" err="1">
                <a:solidFill>
                  <a:srgbClr val="FF0000"/>
                </a:solidFill>
              </a:rPr>
              <a:t>plt.show</a:t>
            </a:r>
            <a:r>
              <a:rPr lang="en-US" dirty="0">
                <a:solidFill>
                  <a:srgbClr val="FF0000"/>
                </a:solidFill>
              </a:rPr>
              <a:t>()</a:t>
            </a:r>
          </a:p>
        </p:txBody>
      </p:sp>
    </p:spTree>
    <p:extLst>
      <p:ext uri="{BB962C8B-B14F-4D97-AF65-F5344CB8AC3E}">
        <p14:creationId xmlns:p14="http://schemas.microsoft.com/office/powerpoint/2010/main" val="1683595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6B90B-9B51-8442-58B2-CF03B20FF5F9}"/>
              </a:ext>
            </a:extLst>
          </p:cNvPr>
          <p:cNvSpPr>
            <a:spLocks noGrp="1"/>
          </p:cNvSpPr>
          <p:nvPr>
            <p:ph type="title"/>
          </p:nvPr>
        </p:nvSpPr>
        <p:spPr/>
        <p:txBody>
          <a:bodyPr/>
          <a:lstStyle/>
          <a:p>
            <a:r>
              <a:rPr lang="en-US" dirty="0"/>
              <a:t>Extrapolating</a:t>
            </a:r>
          </a:p>
        </p:txBody>
      </p:sp>
      <p:sp>
        <p:nvSpPr>
          <p:cNvPr id="3" name="Content Placeholder 2">
            <a:extLst>
              <a:ext uri="{FF2B5EF4-FFF2-40B4-BE49-F238E27FC236}">
                <a16:creationId xmlns:a16="http://schemas.microsoft.com/office/drawing/2014/main" id="{D1628582-34BC-2859-4DA3-C71A369012A3}"/>
              </a:ext>
            </a:extLst>
          </p:cNvPr>
          <p:cNvSpPr>
            <a:spLocks noGrp="1"/>
          </p:cNvSpPr>
          <p:nvPr>
            <p:ph idx="1"/>
          </p:nvPr>
        </p:nvSpPr>
        <p:spPr/>
        <p:txBody>
          <a:bodyPr/>
          <a:lstStyle/>
          <a:p>
            <a:r>
              <a:rPr lang="en-US" dirty="0"/>
              <a:t>Extrapolating means making predictions outside the range of observed data.</a:t>
            </a:r>
          </a:p>
        </p:txBody>
      </p:sp>
      <p:pic>
        <p:nvPicPr>
          <p:cNvPr id="5" name="Picture 4">
            <a:extLst>
              <a:ext uri="{FF2B5EF4-FFF2-40B4-BE49-F238E27FC236}">
                <a16:creationId xmlns:a16="http://schemas.microsoft.com/office/drawing/2014/main" id="{7C403740-0791-50AE-8813-A4C366E9A81B}"/>
              </a:ext>
            </a:extLst>
          </p:cNvPr>
          <p:cNvPicPr>
            <a:picLocks noChangeAspect="1"/>
          </p:cNvPicPr>
          <p:nvPr/>
        </p:nvPicPr>
        <p:blipFill>
          <a:blip r:embed="rId2"/>
          <a:stretch>
            <a:fillRect/>
          </a:stretch>
        </p:blipFill>
        <p:spPr>
          <a:xfrm>
            <a:off x="954130" y="2566310"/>
            <a:ext cx="4465707" cy="2408129"/>
          </a:xfrm>
          <a:prstGeom prst="rect">
            <a:avLst/>
          </a:prstGeom>
        </p:spPr>
      </p:pic>
      <p:pic>
        <p:nvPicPr>
          <p:cNvPr id="7" name="Picture 6">
            <a:extLst>
              <a:ext uri="{FF2B5EF4-FFF2-40B4-BE49-F238E27FC236}">
                <a16:creationId xmlns:a16="http://schemas.microsoft.com/office/drawing/2014/main" id="{C713DAF1-20DE-044D-9985-C814FCD9A3FA}"/>
              </a:ext>
            </a:extLst>
          </p:cNvPr>
          <p:cNvPicPr>
            <a:picLocks noChangeAspect="1"/>
          </p:cNvPicPr>
          <p:nvPr/>
        </p:nvPicPr>
        <p:blipFill>
          <a:blip r:embed="rId3"/>
          <a:stretch>
            <a:fillRect/>
          </a:stretch>
        </p:blipFill>
        <p:spPr>
          <a:xfrm>
            <a:off x="6271851" y="2566310"/>
            <a:ext cx="4000847" cy="2697714"/>
          </a:xfrm>
          <a:prstGeom prst="rect">
            <a:avLst/>
          </a:prstGeom>
        </p:spPr>
      </p:pic>
      <p:sp>
        <p:nvSpPr>
          <p:cNvPr id="6" name="TextBox 5">
            <a:extLst>
              <a:ext uri="{FF2B5EF4-FFF2-40B4-BE49-F238E27FC236}">
                <a16:creationId xmlns:a16="http://schemas.microsoft.com/office/drawing/2014/main" id="{F01602FB-DF48-419C-33B8-C60AE1B217EC}"/>
              </a:ext>
            </a:extLst>
          </p:cNvPr>
          <p:cNvSpPr txBox="1"/>
          <p:nvPr/>
        </p:nvSpPr>
        <p:spPr>
          <a:xfrm>
            <a:off x="542618" y="5388570"/>
            <a:ext cx="11061840" cy="1200329"/>
          </a:xfrm>
          <a:prstGeom prst="rect">
            <a:avLst/>
          </a:prstGeom>
          <a:noFill/>
        </p:spPr>
        <p:txBody>
          <a:bodyPr wrap="square">
            <a:spAutoFit/>
          </a:bodyPr>
          <a:lstStyle/>
          <a:p>
            <a:r>
              <a:rPr lang="en-US" dirty="0">
                <a:solidFill>
                  <a:srgbClr val="FF0000"/>
                </a:solidFill>
              </a:rPr>
              <a:t>#Extraploating - prediction outside the range of observed data</a:t>
            </a:r>
          </a:p>
          <a:p>
            <a:r>
              <a:rPr lang="en-US" dirty="0" err="1">
                <a:solidFill>
                  <a:srgbClr val="FF0000"/>
                </a:solidFill>
              </a:rPr>
              <a:t>little_bream</a:t>
            </a:r>
            <a:r>
              <a:rPr lang="en-US" dirty="0">
                <a:solidFill>
                  <a:srgbClr val="FF0000"/>
                </a:solidFill>
              </a:rPr>
              <a:t> = </a:t>
            </a:r>
            <a:r>
              <a:rPr lang="en-US" dirty="0" err="1">
                <a:solidFill>
                  <a:srgbClr val="FF0000"/>
                </a:solidFill>
              </a:rPr>
              <a:t>pd.DataFrame</a:t>
            </a:r>
            <a:r>
              <a:rPr lang="en-US" dirty="0">
                <a:solidFill>
                  <a:srgbClr val="FF0000"/>
                </a:solidFill>
              </a:rPr>
              <a:t>({'</a:t>
            </a:r>
            <a:r>
              <a:rPr lang="en-US" dirty="0" err="1">
                <a:solidFill>
                  <a:srgbClr val="FF0000"/>
                </a:solidFill>
              </a:rPr>
              <a:t>length_cm</a:t>
            </a:r>
            <a:r>
              <a:rPr lang="en-US" dirty="0">
                <a:solidFill>
                  <a:srgbClr val="FF0000"/>
                </a:solidFill>
              </a:rPr>
              <a:t>':[10]})</a:t>
            </a:r>
          </a:p>
          <a:p>
            <a:r>
              <a:rPr lang="en-US" dirty="0" err="1">
                <a:solidFill>
                  <a:srgbClr val="FF0000"/>
                </a:solidFill>
              </a:rPr>
              <a:t>pred_little_bream</a:t>
            </a:r>
            <a:r>
              <a:rPr lang="en-US" dirty="0">
                <a:solidFill>
                  <a:srgbClr val="FF0000"/>
                </a:solidFill>
              </a:rPr>
              <a:t> = </a:t>
            </a:r>
            <a:r>
              <a:rPr lang="en-US" dirty="0" err="1">
                <a:solidFill>
                  <a:srgbClr val="FF0000"/>
                </a:solidFill>
              </a:rPr>
              <a:t>little_bream.assign</a:t>
            </a:r>
            <a:r>
              <a:rPr lang="en-US" dirty="0">
                <a:solidFill>
                  <a:srgbClr val="FF0000"/>
                </a:solidFill>
              </a:rPr>
              <a:t>(</a:t>
            </a:r>
            <a:r>
              <a:rPr lang="en-US" dirty="0" err="1">
                <a:solidFill>
                  <a:srgbClr val="FF0000"/>
                </a:solidFill>
              </a:rPr>
              <a:t>mass_g</a:t>
            </a:r>
            <a:r>
              <a:rPr lang="en-US" dirty="0">
                <a:solidFill>
                  <a:srgbClr val="FF0000"/>
                </a:solidFill>
              </a:rPr>
              <a:t> = </a:t>
            </a:r>
            <a:r>
              <a:rPr lang="en-US" dirty="0" err="1">
                <a:solidFill>
                  <a:srgbClr val="FF0000"/>
                </a:solidFill>
              </a:rPr>
              <a:t>mdl_mass_vs_length.predict</a:t>
            </a:r>
            <a:r>
              <a:rPr lang="en-US" dirty="0">
                <a:solidFill>
                  <a:srgbClr val="FF0000"/>
                </a:solidFill>
              </a:rPr>
              <a:t>(</a:t>
            </a:r>
            <a:r>
              <a:rPr lang="en-US" dirty="0" err="1">
                <a:solidFill>
                  <a:srgbClr val="FF0000"/>
                </a:solidFill>
              </a:rPr>
              <a:t>little_bream</a:t>
            </a:r>
            <a:r>
              <a:rPr lang="en-US" dirty="0">
                <a:solidFill>
                  <a:srgbClr val="FF0000"/>
                </a:solidFill>
              </a:rPr>
              <a:t>))</a:t>
            </a:r>
          </a:p>
          <a:p>
            <a:r>
              <a:rPr lang="en-US" dirty="0">
                <a:solidFill>
                  <a:srgbClr val="FF0000"/>
                </a:solidFill>
              </a:rPr>
              <a:t>print(</a:t>
            </a:r>
            <a:r>
              <a:rPr lang="en-US" dirty="0" err="1">
                <a:solidFill>
                  <a:srgbClr val="FF0000"/>
                </a:solidFill>
              </a:rPr>
              <a:t>pred_little_bream</a:t>
            </a:r>
            <a:r>
              <a:rPr lang="en-US" dirty="0">
                <a:solidFill>
                  <a:srgbClr val="FF0000"/>
                </a:solidFill>
              </a:rPr>
              <a:t>)</a:t>
            </a:r>
          </a:p>
        </p:txBody>
      </p:sp>
    </p:spTree>
    <p:extLst>
      <p:ext uri="{BB962C8B-B14F-4D97-AF65-F5344CB8AC3E}">
        <p14:creationId xmlns:p14="http://schemas.microsoft.com/office/powerpoint/2010/main" val="3641173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C1B3DD-1EDD-A2E5-4E51-7F455C15F53E}"/>
              </a:ext>
            </a:extLst>
          </p:cNvPr>
          <p:cNvSpPr txBox="1"/>
          <p:nvPr/>
        </p:nvSpPr>
        <p:spPr>
          <a:xfrm>
            <a:off x="-2146" y="0"/>
            <a:ext cx="12194146" cy="4524315"/>
          </a:xfrm>
          <a:prstGeom prst="rect">
            <a:avLst/>
          </a:prstGeom>
          <a:noFill/>
        </p:spPr>
        <p:txBody>
          <a:bodyPr wrap="square">
            <a:spAutoFit/>
          </a:bodyPr>
          <a:lstStyle/>
          <a:p>
            <a:r>
              <a:rPr lang="en-US" b="1" dirty="0"/>
              <a:t>Predicting house prices</a:t>
            </a:r>
          </a:p>
          <a:p>
            <a:r>
              <a:rPr lang="en-US" dirty="0"/>
              <a:t>Perhaps the most useful feature of statistical models like linear regression is that you can make predictions. That is, you specify values for each of the explanatory variables, feed them to the model, and get a prediction for the corresponding response variable. Here, you'll make predictions for the house prices in the Taiwan real estate dataset.</a:t>
            </a:r>
          </a:p>
          <a:p>
            <a:endParaRPr lang="en-US" dirty="0"/>
          </a:p>
          <a:p>
            <a:pPr marL="285750" indent="-285750">
              <a:buFont typeface="Arial" panose="020B0604020202020204" pitchFamily="34" charset="0"/>
              <a:buChar char="•"/>
            </a:pPr>
            <a:r>
              <a:rPr lang="en-US" dirty="0"/>
              <a:t>Create a DataFrame of explanatory data, where the number of convenience stores, </a:t>
            </a:r>
            <a:r>
              <a:rPr lang="en-US" dirty="0" err="1"/>
              <a:t>n_convenience</a:t>
            </a:r>
            <a:r>
              <a:rPr lang="en-US" dirty="0"/>
              <a:t>, takes the integer values from zero to ten.</a:t>
            </a:r>
          </a:p>
          <a:p>
            <a:pPr marL="285750" indent="-285750">
              <a:buFont typeface="Arial" panose="020B0604020202020204" pitchFamily="34" charset="0"/>
              <a:buChar char="•"/>
            </a:pPr>
            <a:r>
              <a:rPr lang="en-US" dirty="0"/>
              <a:t>Print </a:t>
            </a:r>
            <a:r>
              <a:rPr lang="en-US" dirty="0" err="1"/>
              <a:t>explanatory_data</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the model </a:t>
            </a:r>
            <a:r>
              <a:rPr lang="en-US" dirty="0" err="1"/>
              <a:t>mdl_price_vs_conv</a:t>
            </a:r>
            <a:r>
              <a:rPr lang="en-US" dirty="0"/>
              <a:t> to make predictions from </a:t>
            </a:r>
            <a:r>
              <a:rPr lang="en-US" dirty="0" err="1"/>
              <a:t>explanatory_data</a:t>
            </a:r>
            <a:r>
              <a:rPr lang="en-US" dirty="0"/>
              <a:t> and store it as </a:t>
            </a:r>
            <a:r>
              <a:rPr lang="en-US" dirty="0" err="1"/>
              <a:t>price_twd_msq</a:t>
            </a:r>
            <a:r>
              <a:rPr lang="en-US" dirty="0"/>
              <a:t>.</a:t>
            </a:r>
          </a:p>
          <a:p>
            <a:pPr marL="285750" indent="-285750">
              <a:buFont typeface="Arial" panose="020B0604020202020204" pitchFamily="34" charset="0"/>
              <a:buChar char="•"/>
            </a:pPr>
            <a:r>
              <a:rPr lang="en-US" dirty="0"/>
              <a:t>Print the predictions.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Create a DataFrame of predictions named </a:t>
            </a:r>
            <a:r>
              <a:rPr lang="en-US" dirty="0" err="1"/>
              <a:t>prediction_data</a:t>
            </a:r>
            <a:r>
              <a:rPr lang="en-US" dirty="0"/>
              <a:t>. Start with </a:t>
            </a:r>
            <a:r>
              <a:rPr lang="en-US" dirty="0" err="1"/>
              <a:t>explanatory_data</a:t>
            </a:r>
            <a:r>
              <a:rPr lang="en-US" dirty="0"/>
              <a:t>, then add an extra column, </a:t>
            </a:r>
            <a:r>
              <a:rPr lang="en-US" dirty="0" err="1"/>
              <a:t>price_twd_msq</a:t>
            </a:r>
            <a:r>
              <a:rPr lang="en-US" dirty="0"/>
              <a:t>, containing the predictions you created in the previous step.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B488EA92-77B1-CBDC-58E4-677B248763C7}"/>
              </a:ext>
            </a:extLst>
          </p:cNvPr>
          <p:cNvPicPr>
            <a:picLocks noChangeAspect="1"/>
          </p:cNvPicPr>
          <p:nvPr/>
        </p:nvPicPr>
        <p:blipFill>
          <a:blip r:embed="rId2"/>
          <a:stretch>
            <a:fillRect/>
          </a:stretch>
        </p:blipFill>
        <p:spPr>
          <a:xfrm>
            <a:off x="493457" y="4090391"/>
            <a:ext cx="2911092" cy="2309060"/>
          </a:xfrm>
          <a:prstGeom prst="rect">
            <a:avLst/>
          </a:prstGeom>
        </p:spPr>
      </p:pic>
    </p:spTree>
    <p:extLst>
      <p:ext uri="{BB962C8B-B14F-4D97-AF65-F5344CB8AC3E}">
        <p14:creationId xmlns:p14="http://schemas.microsoft.com/office/powerpoint/2010/main" val="2357153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066366-C7EA-F6A2-04F1-18E4366F010E}"/>
              </a:ext>
            </a:extLst>
          </p:cNvPr>
          <p:cNvPicPr>
            <a:picLocks noChangeAspect="1"/>
          </p:cNvPicPr>
          <p:nvPr/>
        </p:nvPicPr>
        <p:blipFill>
          <a:blip r:embed="rId2"/>
          <a:stretch>
            <a:fillRect/>
          </a:stretch>
        </p:blipFill>
        <p:spPr>
          <a:xfrm>
            <a:off x="1053019" y="351796"/>
            <a:ext cx="6530023" cy="2688833"/>
          </a:xfrm>
          <a:prstGeom prst="rect">
            <a:avLst/>
          </a:prstGeom>
        </p:spPr>
      </p:pic>
      <p:pic>
        <p:nvPicPr>
          <p:cNvPr id="5" name="Picture 4">
            <a:extLst>
              <a:ext uri="{FF2B5EF4-FFF2-40B4-BE49-F238E27FC236}">
                <a16:creationId xmlns:a16="http://schemas.microsoft.com/office/drawing/2014/main" id="{6363CC90-3834-94CC-BAF3-0FB95274F941}"/>
              </a:ext>
            </a:extLst>
          </p:cNvPr>
          <p:cNvPicPr>
            <a:picLocks noChangeAspect="1"/>
          </p:cNvPicPr>
          <p:nvPr/>
        </p:nvPicPr>
        <p:blipFill>
          <a:blip r:embed="rId3"/>
          <a:stretch>
            <a:fillRect/>
          </a:stretch>
        </p:blipFill>
        <p:spPr>
          <a:xfrm>
            <a:off x="1053019" y="2905119"/>
            <a:ext cx="10085961" cy="3952881"/>
          </a:xfrm>
          <a:prstGeom prst="rect">
            <a:avLst/>
          </a:prstGeom>
        </p:spPr>
      </p:pic>
    </p:spTree>
    <p:extLst>
      <p:ext uri="{BB962C8B-B14F-4D97-AF65-F5344CB8AC3E}">
        <p14:creationId xmlns:p14="http://schemas.microsoft.com/office/powerpoint/2010/main" val="4154926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8BEEA8-EC1B-9EFB-9065-11F476AE0ECA}"/>
              </a:ext>
            </a:extLst>
          </p:cNvPr>
          <p:cNvSpPr txBox="1"/>
          <p:nvPr/>
        </p:nvSpPr>
        <p:spPr>
          <a:xfrm>
            <a:off x="4503172" y="1233016"/>
            <a:ext cx="7881333" cy="4524315"/>
          </a:xfrm>
          <a:prstGeom prst="rect">
            <a:avLst/>
          </a:prstGeom>
          <a:noFill/>
        </p:spPr>
        <p:txBody>
          <a:bodyPr wrap="square">
            <a:spAutoFit/>
          </a:bodyPr>
          <a:lstStyle/>
          <a:p>
            <a:r>
              <a:rPr lang="en-US" dirty="0">
                <a:solidFill>
                  <a:srgbClr val="FF0000"/>
                </a:solidFill>
              </a:rPr>
              <a:t># Create </a:t>
            </a:r>
            <a:r>
              <a:rPr lang="en-US" dirty="0" err="1">
                <a:solidFill>
                  <a:srgbClr val="FF0000"/>
                </a:solidFill>
              </a:rPr>
              <a:t>explanatory_data</a:t>
            </a:r>
            <a:r>
              <a:rPr lang="en-US" dirty="0">
                <a:solidFill>
                  <a:srgbClr val="FF0000"/>
                </a:solidFill>
              </a:rPr>
              <a:t> </a:t>
            </a:r>
          </a:p>
          <a:p>
            <a:r>
              <a:rPr lang="en-US" dirty="0" err="1">
                <a:solidFill>
                  <a:srgbClr val="FF0000"/>
                </a:solidFill>
              </a:rPr>
              <a:t>explanatory_data</a:t>
            </a:r>
            <a:r>
              <a:rPr lang="en-US" dirty="0">
                <a:solidFill>
                  <a:srgbClr val="FF0000"/>
                </a:solidFill>
              </a:rPr>
              <a:t> = </a:t>
            </a:r>
            <a:r>
              <a:rPr lang="en-US" dirty="0" err="1">
                <a:solidFill>
                  <a:srgbClr val="FF0000"/>
                </a:solidFill>
              </a:rPr>
              <a:t>pd.DataFrame</a:t>
            </a:r>
            <a:r>
              <a:rPr lang="en-US" dirty="0">
                <a:solidFill>
                  <a:srgbClr val="FF0000"/>
                </a:solidFill>
              </a:rPr>
              <a:t>({'</a:t>
            </a:r>
            <a:r>
              <a:rPr lang="en-US" dirty="0" err="1">
                <a:solidFill>
                  <a:srgbClr val="FF0000"/>
                </a:solidFill>
              </a:rPr>
              <a:t>n_convenience</a:t>
            </a:r>
            <a:r>
              <a:rPr lang="en-US" dirty="0">
                <a:solidFill>
                  <a:srgbClr val="FF0000"/>
                </a:solidFill>
              </a:rPr>
              <a:t>': </a:t>
            </a:r>
            <a:r>
              <a:rPr lang="en-US" dirty="0" err="1">
                <a:solidFill>
                  <a:srgbClr val="FF0000"/>
                </a:solidFill>
              </a:rPr>
              <a:t>np.arange</a:t>
            </a:r>
            <a:r>
              <a:rPr lang="en-US" dirty="0">
                <a:solidFill>
                  <a:srgbClr val="FF0000"/>
                </a:solidFill>
              </a:rPr>
              <a:t>(0, 11)})</a:t>
            </a:r>
          </a:p>
          <a:p>
            <a:endParaRPr lang="en-US" dirty="0">
              <a:solidFill>
                <a:srgbClr val="FF0000"/>
              </a:solidFill>
            </a:endParaRPr>
          </a:p>
          <a:p>
            <a:r>
              <a:rPr lang="en-US" dirty="0">
                <a:solidFill>
                  <a:srgbClr val="FF0000"/>
                </a:solidFill>
              </a:rPr>
              <a:t>#print(explanatory_data)</a:t>
            </a:r>
          </a:p>
          <a:p>
            <a:endParaRPr lang="en-US" dirty="0">
              <a:solidFill>
                <a:srgbClr val="FF0000"/>
              </a:solidFill>
            </a:endParaRPr>
          </a:p>
          <a:p>
            <a:r>
              <a:rPr lang="en-US" dirty="0">
                <a:solidFill>
                  <a:srgbClr val="FF0000"/>
                </a:solidFill>
              </a:rPr>
              <a:t># Use </a:t>
            </a:r>
            <a:r>
              <a:rPr lang="en-US" dirty="0" err="1">
                <a:solidFill>
                  <a:srgbClr val="FF0000"/>
                </a:solidFill>
              </a:rPr>
              <a:t>mdl_price_vs_conv</a:t>
            </a:r>
            <a:r>
              <a:rPr lang="en-US" dirty="0">
                <a:solidFill>
                  <a:srgbClr val="FF0000"/>
                </a:solidFill>
              </a:rPr>
              <a:t> to predict with </a:t>
            </a:r>
            <a:r>
              <a:rPr lang="en-US" dirty="0" err="1">
                <a:solidFill>
                  <a:srgbClr val="FF0000"/>
                </a:solidFill>
              </a:rPr>
              <a:t>explanatory_data</a:t>
            </a:r>
            <a:r>
              <a:rPr lang="en-US" dirty="0">
                <a:solidFill>
                  <a:srgbClr val="FF0000"/>
                </a:solidFill>
              </a:rPr>
              <a:t>, call it </a:t>
            </a:r>
            <a:r>
              <a:rPr lang="en-US" dirty="0" err="1">
                <a:solidFill>
                  <a:srgbClr val="FF0000"/>
                </a:solidFill>
              </a:rPr>
              <a:t>price_twd_msq</a:t>
            </a:r>
            <a:endParaRPr lang="en-US" dirty="0">
              <a:solidFill>
                <a:srgbClr val="FF0000"/>
              </a:solidFill>
            </a:endParaRPr>
          </a:p>
          <a:p>
            <a:r>
              <a:rPr lang="en-US" dirty="0" err="1">
                <a:solidFill>
                  <a:srgbClr val="FF0000"/>
                </a:solidFill>
              </a:rPr>
              <a:t>price_twd_msq</a:t>
            </a:r>
            <a:r>
              <a:rPr lang="en-US" dirty="0">
                <a:solidFill>
                  <a:srgbClr val="FF0000"/>
                </a:solidFill>
              </a:rPr>
              <a:t> = </a:t>
            </a:r>
            <a:r>
              <a:rPr lang="en-US" dirty="0" err="1">
                <a:solidFill>
                  <a:srgbClr val="FF0000"/>
                </a:solidFill>
              </a:rPr>
              <a:t>mdl_price_vs_conv.predict</a:t>
            </a:r>
            <a:r>
              <a:rPr lang="en-US" dirty="0">
                <a:solidFill>
                  <a:srgbClr val="FF0000"/>
                </a:solidFill>
              </a:rPr>
              <a:t>(</a:t>
            </a:r>
            <a:r>
              <a:rPr lang="en-US" dirty="0" err="1">
                <a:solidFill>
                  <a:srgbClr val="FF0000"/>
                </a:solidFill>
              </a:rPr>
              <a:t>explanatory_data</a:t>
            </a:r>
            <a:r>
              <a:rPr lang="en-US" dirty="0">
                <a:solidFill>
                  <a:srgbClr val="FF0000"/>
                </a:solidFill>
              </a:rPr>
              <a:t>)</a:t>
            </a:r>
          </a:p>
          <a:p>
            <a:endParaRPr lang="en-US" dirty="0">
              <a:solidFill>
                <a:srgbClr val="FF0000"/>
              </a:solidFill>
            </a:endParaRPr>
          </a:p>
          <a:p>
            <a:r>
              <a:rPr lang="en-US" dirty="0">
                <a:solidFill>
                  <a:srgbClr val="FF0000"/>
                </a:solidFill>
              </a:rPr>
              <a:t>#print(price_twd_msq)</a:t>
            </a:r>
          </a:p>
          <a:p>
            <a:endParaRPr lang="en-US" dirty="0">
              <a:solidFill>
                <a:srgbClr val="FF0000"/>
              </a:solidFill>
            </a:endParaRPr>
          </a:p>
          <a:p>
            <a:r>
              <a:rPr lang="en-US" dirty="0">
                <a:solidFill>
                  <a:srgbClr val="FF0000"/>
                </a:solidFill>
              </a:rPr>
              <a:t># Create </a:t>
            </a:r>
            <a:r>
              <a:rPr lang="en-US" dirty="0" err="1">
                <a:solidFill>
                  <a:srgbClr val="FF0000"/>
                </a:solidFill>
              </a:rPr>
              <a:t>prediction_data</a:t>
            </a:r>
            <a:endParaRPr lang="en-US" dirty="0">
              <a:solidFill>
                <a:srgbClr val="FF0000"/>
              </a:solidFill>
            </a:endParaRPr>
          </a:p>
          <a:p>
            <a:r>
              <a:rPr lang="en-US" dirty="0" err="1">
                <a:solidFill>
                  <a:srgbClr val="FF0000"/>
                </a:solidFill>
              </a:rPr>
              <a:t>prediction_data</a:t>
            </a:r>
            <a:r>
              <a:rPr lang="en-US" dirty="0">
                <a:solidFill>
                  <a:srgbClr val="FF0000"/>
                </a:solidFill>
              </a:rPr>
              <a:t> = </a:t>
            </a:r>
            <a:r>
              <a:rPr lang="en-US" dirty="0" err="1">
                <a:solidFill>
                  <a:srgbClr val="FF0000"/>
                </a:solidFill>
              </a:rPr>
              <a:t>explanatory_data.assign</a:t>
            </a:r>
            <a:r>
              <a:rPr lang="en-US" dirty="0">
                <a:solidFill>
                  <a:srgbClr val="FF0000"/>
                </a:solidFill>
              </a:rPr>
              <a:t>(</a:t>
            </a:r>
          </a:p>
          <a:p>
            <a:r>
              <a:rPr lang="en-US" dirty="0">
                <a:solidFill>
                  <a:srgbClr val="FF0000"/>
                </a:solidFill>
              </a:rPr>
              <a:t>    </a:t>
            </a:r>
            <a:r>
              <a:rPr lang="en-US" dirty="0" err="1">
                <a:solidFill>
                  <a:srgbClr val="FF0000"/>
                </a:solidFill>
              </a:rPr>
              <a:t>price_twd_msq</a:t>
            </a:r>
            <a:r>
              <a:rPr lang="en-US" dirty="0">
                <a:solidFill>
                  <a:srgbClr val="FF0000"/>
                </a:solidFill>
              </a:rPr>
              <a:t> = </a:t>
            </a:r>
            <a:r>
              <a:rPr lang="en-US" dirty="0" err="1">
                <a:solidFill>
                  <a:srgbClr val="FF0000"/>
                </a:solidFill>
              </a:rPr>
              <a:t>price_twd_msq</a:t>
            </a:r>
            <a:r>
              <a:rPr lang="en-US" dirty="0">
                <a:solidFill>
                  <a:srgbClr val="FF0000"/>
                </a:solidFill>
              </a:rPr>
              <a:t>)</a:t>
            </a:r>
          </a:p>
          <a:p>
            <a:endParaRPr lang="en-US" dirty="0">
              <a:solidFill>
                <a:srgbClr val="FF0000"/>
              </a:solidFill>
            </a:endParaRPr>
          </a:p>
          <a:p>
            <a:r>
              <a:rPr lang="en-US" dirty="0">
                <a:solidFill>
                  <a:srgbClr val="FF0000"/>
                </a:solidFill>
              </a:rPr>
              <a:t># Print the result</a:t>
            </a:r>
          </a:p>
          <a:p>
            <a:r>
              <a:rPr lang="en-US" dirty="0">
                <a:solidFill>
                  <a:srgbClr val="FF0000"/>
                </a:solidFill>
              </a:rPr>
              <a:t>print(</a:t>
            </a:r>
            <a:r>
              <a:rPr lang="en-US" dirty="0" err="1">
                <a:solidFill>
                  <a:srgbClr val="FF0000"/>
                </a:solidFill>
              </a:rPr>
              <a:t>prediction_data</a:t>
            </a:r>
            <a:r>
              <a:rPr lang="en-US" dirty="0">
                <a:solidFill>
                  <a:srgbClr val="FF0000"/>
                </a:solidFill>
              </a:rPr>
              <a:t>)</a:t>
            </a:r>
          </a:p>
        </p:txBody>
      </p:sp>
      <p:pic>
        <p:nvPicPr>
          <p:cNvPr id="3" name="Picture 2">
            <a:extLst>
              <a:ext uri="{FF2B5EF4-FFF2-40B4-BE49-F238E27FC236}">
                <a16:creationId xmlns:a16="http://schemas.microsoft.com/office/drawing/2014/main" id="{E4262A2D-70A8-F444-BE5A-89FF2314BEF3}"/>
              </a:ext>
            </a:extLst>
          </p:cNvPr>
          <p:cNvPicPr>
            <a:picLocks noChangeAspect="1"/>
          </p:cNvPicPr>
          <p:nvPr/>
        </p:nvPicPr>
        <p:blipFill>
          <a:blip r:embed="rId2"/>
          <a:stretch>
            <a:fillRect/>
          </a:stretch>
        </p:blipFill>
        <p:spPr>
          <a:xfrm>
            <a:off x="835428" y="1233016"/>
            <a:ext cx="2911092" cy="2309060"/>
          </a:xfrm>
          <a:prstGeom prst="rect">
            <a:avLst/>
          </a:prstGeom>
        </p:spPr>
      </p:pic>
    </p:spTree>
    <p:extLst>
      <p:ext uri="{BB962C8B-B14F-4D97-AF65-F5344CB8AC3E}">
        <p14:creationId xmlns:p14="http://schemas.microsoft.com/office/powerpoint/2010/main" val="569990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65C3AD-471D-8DDD-FD41-0A2EC089050A}"/>
              </a:ext>
            </a:extLst>
          </p:cNvPr>
          <p:cNvPicPr>
            <a:picLocks noChangeAspect="1"/>
          </p:cNvPicPr>
          <p:nvPr/>
        </p:nvPicPr>
        <p:blipFill>
          <a:blip r:embed="rId2"/>
          <a:stretch>
            <a:fillRect/>
          </a:stretch>
        </p:blipFill>
        <p:spPr>
          <a:xfrm>
            <a:off x="933114" y="167426"/>
            <a:ext cx="10325771" cy="4043966"/>
          </a:xfrm>
          <a:prstGeom prst="rect">
            <a:avLst/>
          </a:prstGeom>
        </p:spPr>
      </p:pic>
    </p:spTree>
    <p:extLst>
      <p:ext uri="{BB962C8B-B14F-4D97-AF65-F5344CB8AC3E}">
        <p14:creationId xmlns:p14="http://schemas.microsoft.com/office/powerpoint/2010/main" val="1895526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35CFD6-6EE2-91E2-6BD6-6ABA5E83867E}"/>
              </a:ext>
            </a:extLst>
          </p:cNvPr>
          <p:cNvPicPr>
            <a:picLocks noChangeAspect="1"/>
          </p:cNvPicPr>
          <p:nvPr/>
        </p:nvPicPr>
        <p:blipFill>
          <a:blip r:embed="rId2"/>
          <a:stretch>
            <a:fillRect/>
          </a:stretch>
        </p:blipFill>
        <p:spPr>
          <a:xfrm>
            <a:off x="1602390" y="162028"/>
            <a:ext cx="8987220" cy="4409972"/>
          </a:xfrm>
          <a:prstGeom prst="rect">
            <a:avLst/>
          </a:prstGeom>
        </p:spPr>
      </p:pic>
      <p:sp>
        <p:nvSpPr>
          <p:cNvPr id="4" name="TextBox 3">
            <a:extLst>
              <a:ext uri="{FF2B5EF4-FFF2-40B4-BE49-F238E27FC236}">
                <a16:creationId xmlns:a16="http://schemas.microsoft.com/office/drawing/2014/main" id="{5D419CF0-185D-7BF7-98D0-DE8BD9F2B21D}"/>
              </a:ext>
            </a:extLst>
          </p:cNvPr>
          <p:cNvSpPr txBox="1"/>
          <p:nvPr/>
        </p:nvSpPr>
        <p:spPr>
          <a:xfrm>
            <a:off x="705118" y="4664647"/>
            <a:ext cx="10718443" cy="1246756"/>
          </a:xfrm>
          <a:prstGeom prst="rect">
            <a:avLst/>
          </a:prstGeom>
          <a:noFill/>
        </p:spPr>
        <p:txBody>
          <a:bodyPr wrap="square">
            <a:spAutoFit/>
          </a:bodyPr>
          <a:lstStyle/>
          <a:p>
            <a:pPr algn="thaiDist"/>
            <a:r>
              <a:rPr lang="en-US" dirty="0"/>
              <a:t>"Residuals" are a measure of inaccuracy in the model fit, and are accessed with the .resid attribute. Like fitted values, there is one residual for each row of the dataset. </a:t>
            </a:r>
            <a:r>
              <a:rPr lang="en-US" dirty="0">
                <a:highlight>
                  <a:srgbClr val="FFFF00"/>
                </a:highlight>
              </a:rPr>
              <a:t>Each residual is the actual response value minus the predicted response value</a:t>
            </a:r>
            <a:r>
              <a:rPr lang="en-US" dirty="0"/>
              <a:t>. In this case, the residuals are the masses of breams, minus the fitted values. Here we illustrated the residuals as red lines on the regression plot. Each vertical line represents a single residual. </a:t>
            </a:r>
          </a:p>
        </p:txBody>
      </p:sp>
    </p:spTree>
    <p:extLst>
      <p:ext uri="{BB962C8B-B14F-4D97-AF65-F5344CB8AC3E}">
        <p14:creationId xmlns:p14="http://schemas.microsoft.com/office/powerpoint/2010/main" val="3321697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AA5A12-7FE9-5BD2-9B41-093F87A8F4AA}"/>
              </a:ext>
            </a:extLst>
          </p:cNvPr>
          <p:cNvSpPr txBox="1"/>
          <p:nvPr/>
        </p:nvSpPr>
        <p:spPr>
          <a:xfrm>
            <a:off x="-2146" y="0"/>
            <a:ext cx="12194146" cy="4247317"/>
          </a:xfrm>
          <a:prstGeom prst="rect">
            <a:avLst/>
          </a:prstGeom>
          <a:noFill/>
        </p:spPr>
        <p:txBody>
          <a:bodyPr wrap="square">
            <a:spAutoFit/>
          </a:bodyPr>
          <a:lstStyle/>
          <a:p>
            <a:r>
              <a:rPr lang="en-US" b="1" dirty="0"/>
              <a:t>Manually predicting house prices</a:t>
            </a:r>
          </a:p>
          <a:p>
            <a:r>
              <a:rPr lang="en-US" dirty="0"/>
              <a:t>You can manually calculate the predictions from the model coefficients. When making predictions in real life, it is better to use .predict(), but doing this manually is helpful to reassure yourself that predictions aren't magic - they are simply arithmetic.</a:t>
            </a:r>
          </a:p>
          <a:p>
            <a:endParaRPr lang="en-US" dirty="0"/>
          </a:p>
          <a:p>
            <a:r>
              <a:rPr lang="en-US" dirty="0"/>
              <a:t>In fact, for a simple linear regression, the predicted value is just the intercept plus the slope times the explanatory variable.</a:t>
            </a:r>
          </a:p>
          <a:p>
            <a:endParaRPr lang="en-US" dirty="0"/>
          </a:p>
          <a:p>
            <a:endParaRPr lang="en-US" dirty="0"/>
          </a:p>
          <a:p>
            <a:endParaRPr lang="en-US" dirty="0"/>
          </a:p>
          <a:p>
            <a:r>
              <a:rPr lang="en-US" dirty="0"/>
              <a:t>Here, </a:t>
            </a:r>
            <a:r>
              <a:rPr lang="en-US" dirty="0" err="1"/>
              <a:t>explanatory_data</a:t>
            </a:r>
            <a:r>
              <a:rPr lang="en-US" dirty="0"/>
              <a:t> is a number of convenience store from 0 to10.</a:t>
            </a:r>
          </a:p>
          <a:p>
            <a:endParaRPr lang="en-US" dirty="0"/>
          </a:p>
          <a:p>
            <a:pPr marL="285750" indent="-285750">
              <a:buFont typeface="Arial" panose="020B0604020202020204" pitchFamily="34" charset="0"/>
              <a:buChar char="•"/>
            </a:pPr>
            <a:r>
              <a:rPr lang="en-US" dirty="0"/>
              <a:t>Get the coefficients/parameters of </a:t>
            </a:r>
            <a:r>
              <a:rPr lang="en-US" dirty="0" err="1"/>
              <a:t>mdl_price_vs_conv</a:t>
            </a:r>
            <a:r>
              <a:rPr lang="en-US" dirty="0"/>
              <a:t>, assigning to </a:t>
            </a:r>
            <a:r>
              <a:rPr lang="en-US" dirty="0" err="1"/>
              <a:t>coeffs</a:t>
            </a:r>
            <a:r>
              <a:rPr lang="en-US" dirty="0"/>
              <a:t>.</a:t>
            </a:r>
          </a:p>
          <a:p>
            <a:pPr marL="285750" indent="-285750">
              <a:buFont typeface="Arial" panose="020B0604020202020204" pitchFamily="34" charset="0"/>
              <a:buChar char="•"/>
            </a:pPr>
            <a:r>
              <a:rPr lang="en-US" dirty="0"/>
              <a:t>Get the intercept, which is the first element of </a:t>
            </a:r>
            <a:r>
              <a:rPr lang="en-US" dirty="0" err="1"/>
              <a:t>coeffs</a:t>
            </a:r>
            <a:r>
              <a:rPr lang="en-US" dirty="0"/>
              <a:t>, assigning to intercept.</a:t>
            </a:r>
          </a:p>
          <a:p>
            <a:pPr marL="285750" indent="-285750">
              <a:buFont typeface="Arial" panose="020B0604020202020204" pitchFamily="34" charset="0"/>
              <a:buChar char="•"/>
            </a:pPr>
            <a:r>
              <a:rPr lang="en-US" dirty="0"/>
              <a:t>Get the slope, which is the second element of </a:t>
            </a:r>
            <a:r>
              <a:rPr lang="en-US" dirty="0" err="1"/>
              <a:t>coeffs</a:t>
            </a:r>
            <a:r>
              <a:rPr lang="en-US" dirty="0"/>
              <a:t>, assigning to slope.</a:t>
            </a:r>
          </a:p>
          <a:p>
            <a:pPr marL="285750" indent="-285750">
              <a:buFont typeface="Arial" panose="020B0604020202020204" pitchFamily="34" charset="0"/>
              <a:buChar char="•"/>
            </a:pPr>
            <a:r>
              <a:rPr lang="en-US" dirty="0"/>
              <a:t>Manually predict </a:t>
            </a:r>
            <a:r>
              <a:rPr lang="en-US" dirty="0" err="1"/>
              <a:t>price_twd_msq</a:t>
            </a:r>
            <a:r>
              <a:rPr lang="en-US" dirty="0"/>
              <a:t> using the formula, specifying the intercept, slope, and </a:t>
            </a:r>
            <a:r>
              <a:rPr lang="en-US" dirty="0" err="1"/>
              <a:t>explanatory_data</a:t>
            </a:r>
            <a:r>
              <a:rPr lang="en-US" dirty="0"/>
              <a:t>.</a:t>
            </a:r>
          </a:p>
          <a:p>
            <a:pPr marL="285750" indent="-285750">
              <a:buFont typeface="Arial" panose="020B0604020202020204" pitchFamily="34" charset="0"/>
              <a:buChar char="•"/>
            </a:pPr>
            <a:r>
              <a:rPr lang="en-US" dirty="0"/>
              <a:t>Run the code to compare your manually calculated predictions to the results from .predict().</a:t>
            </a:r>
          </a:p>
        </p:txBody>
      </p:sp>
      <p:pic>
        <p:nvPicPr>
          <p:cNvPr id="6" name="Picture 5">
            <a:extLst>
              <a:ext uri="{FF2B5EF4-FFF2-40B4-BE49-F238E27FC236}">
                <a16:creationId xmlns:a16="http://schemas.microsoft.com/office/drawing/2014/main" id="{40A29B1D-20F3-96D4-1694-4FBC86B51596}"/>
              </a:ext>
            </a:extLst>
          </p:cNvPr>
          <p:cNvPicPr>
            <a:picLocks noChangeAspect="1"/>
          </p:cNvPicPr>
          <p:nvPr/>
        </p:nvPicPr>
        <p:blipFill>
          <a:blip r:embed="rId2"/>
          <a:stretch>
            <a:fillRect/>
          </a:stretch>
        </p:blipFill>
        <p:spPr>
          <a:xfrm>
            <a:off x="3782915" y="1528337"/>
            <a:ext cx="4624024" cy="377737"/>
          </a:xfrm>
          <a:prstGeom prst="rect">
            <a:avLst/>
          </a:prstGeom>
        </p:spPr>
      </p:pic>
      <p:sp>
        <p:nvSpPr>
          <p:cNvPr id="8" name="TextBox 7">
            <a:extLst>
              <a:ext uri="{FF2B5EF4-FFF2-40B4-BE49-F238E27FC236}">
                <a16:creationId xmlns:a16="http://schemas.microsoft.com/office/drawing/2014/main" id="{286FF2D6-C81F-80D8-011F-6DAE5F36DA38}"/>
              </a:ext>
            </a:extLst>
          </p:cNvPr>
          <p:cNvSpPr txBox="1"/>
          <p:nvPr/>
        </p:nvSpPr>
        <p:spPr>
          <a:xfrm>
            <a:off x="195340" y="4450186"/>
            <a:ext cx="5205163" cy="1569660"/>
          </a:xfrm>
          <a:prstGeom prst="rect">
            <a:avLst/>
          </a:prstGeom>
          <a:noFill/>
        </p:spPr>
        <p:txBody>
          <a:bodyPr wrap="square">
            <a:spAutoFit/>
          </a:bodyPr>
          <a:lstStyle/>
          <a:p>
            <a:r>
              <a:rPr lang="en-US" sz="1200" dirty="0" err="1">
                <a:solidFill>
                  <a:srgbClr val="FF0000"/>
                </a:solidFill>
              </a:rPr>
              <a:t>coeffs</a:t>
            </a:r>
            <a:r>
              <a:rPr lang="en-US" sz="1200" dirty="0">
                <a:solidFill>
                  <a:srgbClr val="FF0000"/>
                </a:solidFill>
              </a:rPr>
              <a:t> = </a:t>
            </a:r>
            <a:r>
              <a:rPr lang="en-US" sz="1200" dirty="0" err="1">
                <a:solidFill>
                  <a:srgbClr val="FF0000"/>
                </a:solidFill>
              </a:rPr>
              <a:t>mdl_price_vs_conv.params</a:t>
            </a:r>
            <a:endParaRPr lang="en-US" sz="1200" dirty="0">
              <a:solidFill>
                <a:srgbClr val="FF0000"/>
              </a:solidFill>
            </a:endParaRPr>
          </a:p>
          <a:p>
            <a:r>
              <a:rPr lang="en-US" sz="1200" dirty="0">
                <a:solidFill>
                  <a:srgbClr val="FF0000"/>
                </a:solidFill>
              </a:rPr>
              <a:t>intercept = </a:t>
            </a:r>
            <a:r>
              <a:rPr lang="en-US" sz="1200" dirty="0" err="1">
                <a:solidFill>
                  <a:srgbClr val="FF0000"/>
                </a:solidFill>
              </a:rPr>
              <a:t>coeffs</a:t>
            </a:r>
            <a:r>
              <a:rPr lang="en-US" sz="1200" dirty="0">
                <a:solidFill>
                  <a:srgbClr val="FF0000"/>
                </a:solidFill>
              </a:rPr>
              <a:t>[0]   # intercept = </a:t>
            </a:r>
            <a:r>
              <a:rPr lang="en-US" sz="1200" dirty="0" err="1">
                <a:solidFill>
                  <a:srgbClr val="FF0000"/>
                </a:solidFill>
              </a:rPr>
              <a:t>coeffs.iloc</a:t>
            </a:r>
            <a:r>
              <a:rPr lang="en-US" sz="1200" dirty="0">
                <a:solidFill>
                  <a:srgbClr val="FF0000"/>
                </a:solidFill>
              </a:rPr>
              <a:t>[0]</a:t>
            </a:r>
          </a:p>
          <a:p>
            <a:r>
              <a:rPr lang="en-US" sz="1200" dirty="0">
                <a:solidFill>
                  <a:srgbClr val="FF0000"/>
                </a:solidFill>
              </a:rPr>
              <a:t>slope = </a:t>
            </a:r>
            <a:r>
              <a:rPr lang="en-US" sz="1200" dirty="0" err="1">
                <a:solidFill>
                  <a:srgbClr val="FF0000"/>
                </a:solidFill>
              </a:rPr>
              <a:t>coeffs</a:t>
            </a:r>
            <a:r>
              <a:rPr lang="en-US" sz="1200" dirty="0">
                <a:solidFill>
                  <a:srgbClr val="FF0000"/>
                </a:solidFill>
              </a:rPr>
              <a:t>[1] # slope = </a:t>
            </a:r>
            <a:r>
              <a:rPr lang="en-US" sz="1200" dirty="0" err="1">
                <a:solidFill>
                  <a:srgbClr val="FF0000"/>
                </a:solidFill>
              </a:rPr>
              <a:t>coeffs.iloc</a:t>
            </a:r>
            <a:r>
              <a:rPr lang="en-US" sz="1200" dirty="0">
                <a:solidFill>
                  <a:srgbClr val="FF0000"/>
                </a:solidFill>
              </a:rPr>
              <a:t>[1] </a:t>
            </a:r>
          </a:p>
          <a:p>
            <a:endParaRPr lang="en-US" sz="1200" dirty="0">
              <a:solidFill>
                <a:srgbClr val="FF0000"/>
              </a:solidFill>
            </a:endParaRPr>
          </a:p>
          <a:p>
            <a:r>
              <a:rPr lang="en-US" sz="1200" dirty="0">
                <a:solidFill>
                  <a:srgbClr val="FF0000"/>
                </a:solidFill>
              </a:rPr>
              <a:t># Manually calculate the predictions</a:t>
            </a:r>
          </a:p>
          <a:p>
            <a:r>
              <a:rPr lang="en-US" sz="1200" dirty="0" err="1">
                <a:solidFill>
                  <a:srgbClr val="FF0000"/>
                </a:solidFill>
              </a:rPr>
              <a:t>price_twd_msq</a:t>
            </a:r>
            <a:r>
              <a:rPr lang="en-US" sz="1200" dirty="0">
                <a:solidFill>
                  <a:srgbClr val="FF0000"/>
                </a:solidFill>
              </a:rPr>
              <a:t> = intercept + slope * </a:t>
            </a:r>
            <a:r>
              <a:rPr lang="en-US" sz="1200" dirty="0" err="1">
                <a:solidFill>
                  <a:srgbClr val="FF0000"/>
                </a:solidFill>
              </a:rPr>
              <a:t>explanatory_data</a:t>
            </a:r>
            <a:endParaRPr lang="en-US" sz="1200" dirty="0">
              <a:solidFill>
                <a:srgbClr val="FF0000"/>
              </a:solidFill>
            </a:endParaRPr>
          </a:p>
          <a:p>
            <a:r>
              <a:rPr lang="en-US" sz="1200" dirty="0">
                <a:solidFill>
                  <a:srgbClr val="FF0000"/>
                </a:solidFill>
              </a:rPr>
              <a:t>print(</a:t>
            </a:r>
            <a:r>
              <a:rPr lang="en-US" sz="1200" dirty="0" err="1">
                <a:solidFill>
                  <a:srgbClr val="FF0000"/>
                </a:solidFill>
              </a:rPr>
              <a:t>price_twd_msq</a:t>
            </a:r>
            <a:r>
              <a:rPr lang="en-US" sz="1200" dirty="0">
                <a:solidFill>
                  <a:srgbClr val="FF0000"/>
                </a:solidFill>
              </a:rPr>
              <a:t>)</a:t>
            </a:r>
          </a:p>
          <a:p>
            <a:endParaRPr lang="en-US" sz="1200" dirty="0">
              <a:solidFill>
                <a:srgbClr val="FF0000"/>
              </a:solidFill>
            </a:endParaRPr>
          </a:p>
        </p:txBody>
      </p:sp>
      <p:sp>
        <p:nvSpPr>
          <p:cNvPr id="3" name="TextBox 2">
            <a:extLst>
              <a:ext uri="{FF2B5EF4-FFF2-40B4-BE49-F238E27FC236}">
                <a16:creationId xmlns:a16="http://schemas.microsoft.com/office/drawing/2014/main" id="{39385DEA-6CEE-5BD6-895E-DB71E9948816}"/>
              </a:ext>
            </a:extLst>
          </p:cNvPr>
          <p:cNvSpPr txBox="1"/>
          <p:nvPr/>
        </p:nvSpPr>
        <p:spPr>
          <a:xfrm>
            <a:off x="5498432" y="4544833"/>
            <a:ext cx="6223489" cy="1569660"/>
          </a:xfrm>
          <a:prstGeom prst="rect">
            <a:avLst/>
          </a:prstGeom>
          <a:noFill/>
        </p:spPr>
        <p:txBody>
          <a:bodyPr wrap="square">
            <a:spAutoFit/>
          </a:bodyPr>
          <a:lstStyle/>
          <a:p>
            <a:r>
              <a:rPr lang="en-US" sz="1200" dirty="0">
                <a:solidFill>
                  <a:srgbClr val="FF0000"/>
                </a:solidFill>
              </a:rPr>
              <a:t># Use </a:t>
            </a:r>
            <a:r>
              <a:rPr lang="en-US" sz="1200" dirty="0" err="1">
                <a:solidFill>
                  <a:srgbClr val="FF0000"/>
                </a:solidFill>
              </a:rPr>
              <a:t>mdl_price_vs_conv</a:t>
            </a:r>
            <a:r>
              <a:rPr lang="en-US" sz="1200" dirty="0">
                <a:solidFill>
                  <a:srgbClr val="FF0000"/>
                </a:solidFill>
              </a:rPr>
              <a:t> to predict with </a:t>
            </a:r>
            <a:r>
              <a:rPr lang="en-US" sz="1200" dirty="0" err="1">
                <a:solidFill>
                  <a:srgbClr val="FF0000"/>
                </a:solidFill>
              </a:rPr>
              <a:t>explanatory_data</a:t>
            </a:r>
            <a:r>
              <a:rPr lang="en-US" sz="1200" dirty="0">
                <a:solidFill>
                  <a:srgbClr val="FF0000"/>
                </a:solidFill>
              </a:rPr>
              <a:t>, call it </a:t>
            </a:r>
            <a:r>
              <a:rPr lang="en-US" sz="1200" dirty="0" err="1">
                <a:solidFill>
                  <a:srgbClr val="FF0000"/>
                </a:solidFill>
              </a:rPr>
              <a:t>price_twd_msq</a:t>
            </a:r>
            <a:endParaRPr lang="en-US" sz="1200" dirty="0">
              <a:solidFill>
                <a:srgbClr val="FF0000"/>
              </a:solidFill>
            </a:endParaRPr>
          </a:p>
          <a:p>
            <a:r>
              <a:rPr lang="en-US" sz="1200" dirty="0" err="1">
                <a:solidFill>
                  <a:srgbClr val="FF0000"/>
                </a:solidFill>
              </a:rPr>
              <a:t>price_twd_msq</a:t>
            </a:r>
            <a:r>
              <a:rPr lang="en-US" sz="1200" dirty="0">
                <a:solidFill>
                  <a:srgbClr val="FF0000"/>
                </a:solidFill>
              </a:rPr>
              <a:t> = </a:t>
            </a:r>
            <a:r>
              <a:rPr lang="en-US" sz="1200" dirty="0" err="1">
                <a:solidFill>
                  <a:srgbClr val="FF0000"/>
                </a:solidFill>
              </a:rPr>
              <a:t>mdl_price_vs_conv.predict</a:t>
            </a:r>
            <a:r>
              <a:rPr lang="en-US" sz="1200" dirty="0">
                <a:solidFill>
                  <a:srgbClr val="FF0000"/>
                </a:solidFill>
              </a:rPr>
              <a:t>(</a:t>
            </a:r>
            <a:r>
              <a:rPr lang="en-US" sz="1200" dirty="0" err="1">
                <a:solidFill>
                  <a:srgbClr val="FF0000"/>
                </a:solidFill>
              </a:rPr>
              <a:t>explanatory_data</a:t>
            </a:r>
            <a:r>
              <a:rPr lang="en-US" sz="1200" dirty="0">
                <a:solidFill>
                  <a:srgbClr val="FF0000"/>
                </a:solidFill>
              </a:rPr>
              <a:t>)</a:t>
            </a:r>
          </a:p>
          <a:p>
            <a:endParaRPr lang="en-US" sz="1200" dirty="0">
              <a:solidFill>
                <a:srgbClr val="FF0000"/>
              </a:solidFill>
            </a:endParaRPr>
          </a:p>
          <a:p>
            <a:r>
              <a:rPr lang="en-US" sz="1200" dirty="0">
                <a:solidFill>
                  <a:srgbClr val="FF0000"/>
                </a:solidFill>
              </a:rPr>
              <a:t># Create </a:t>
            </a:r>
            <a:r>
              <a:rPr lang="en-US" sz="1200" dirty="0" err="1">
                <a:solidFill>
                  <a:srgbClr val="FF0000"/>
                </a:solidFill>
              </a:rPr>
              <a:t>prediction_data</a:t>
            </a:r>
            <a:endParaRPr lang="en-US" sz="1200" dirty="0">
              <a:solidFill>
                <a:srgbClr val="FF0000"/>
              </a:solidFill>
            </a:endParaRPr>
          </a:p>
          <a:p>
            <a:r>
              <a:rPr lang="en-US" sz="1200" dirty="0" err="1">
                <a:solidFill>
                  <a:srgbClr val="FF0000"/>
                </a:solidFill>
              </a:rPr>
              <a:t>prediction_data</a:t>
            </a:r>
            <a:r>
              <a:rPr lang="en-US" sz="1200" dirty="0">
                <a:solidFill>
                  <a:srgbClr val="FF0000"/>
                </a:solidFill>
              </a:rPr>
              <a:t> = </a:t>
            </a:r>
            <a:r>
              <a:rPr lang="en-US" sz="1200" dirty="0" err="1">
                <a:solidFill>
                  <a:srgbClr val="FF0000"/>
                </a:solidFill>
              </a:rPr>
              <a:t>explanatory_data.assign</a:t>
            </a:r>
            <a:r>
              <a:rPr lang="en-US" sz="1200" dirty="0">
                <a:solidFill>
                  <a:srgbClr val="FF0000"/>
                </a:solidFill>
              </a:rPr>
              <a:t>(</a:t>
            </a:r>
            <a:r>
              <a:rPr lang="en-US" sz="1200" dirty="0" err="1">
                <a:solidFill>
                  <a:srgbClr val="FF0000"/>
                </a:solidFill>
              </a:rPr>
              <a:t>price_twd_msq</a:t>
            </a:r>
            <a:r>
              <a:rPr lang="en-US" sz="1200" dirty="0">
                <a:solidFill>
                  <a:srgbClr val="FF0000"/>
                </a:solidFill>
              </a:rPr>
              <a:t> = </a:t>
            </a:r>
            <a:r>
              <a:rPr lang="en-US" sz="1200" dirty="0" err="1">
                <a:solidFill>
                  <a:srgbClr val="FF0000"/>
                </a:solidFill>
              </a:rPr>
              <a:t>price_twd_msq</a:t>
            </a:r>
            <a:r>
              <a:rPr lang="en-US" sz="1200" dirty="0">
                <a:solidFill>
                  <a:srgbClr val="FF0000"/>
                </a:solidFill>
              </a:rPr>
              <a:t>)</a:t>
            </a:r>
          </a:p>
          <a:p>
            <a:endParaRPr lang="en-US" sz="1200" dirty="0">
              <a:solidFill>
                <a:srgbClr val="FF0000"/>
              </a:solidFill>
            </a:endParaRPr>
          </a:p>
          <a:p>
            <a:r>
              <a:rPr lang="en-US" sz="1200" dirty="0">
                <a:solidFill>
                  <a:srgbClr val="FF0000"/>
                </a:solidFill>
              </a:rPr>
              <a:t># Print the result</a:t>
            </a:r>
          </a:p>
          <a:p>
            <a:r>
              <a:rPr lang="en-US" sz="1200" dirty="0">
                <a:solidFill>
                  <a:srgbClr val="FF0000"/>
                </a:solidFill>
              </a:rPr>
              <a:t>print(</a:t>
            </a:r>
            <a:r>
              <a:rPr lang="en-US" sz="1200" dirty="0" err="1">
                <a:solidFill>
                  <a:srgbClr val="FF0000"/>
                </a:solidFill>
              </a:rPr>
              <a:t>prediction_data</a:t>
            </a:r>
            <a:r>
              <a:rPr lang="en-US" sz="1200" dirty="0">
                <a:solidFill>
                  <a:srgbClr val="FF0000"/>
                </a:solidFill>
              </a:rPr>
              <a:t>)</a:t>
            </a:r>
          </a:p>
        </p:txBody>
      </p:sp>
    </p:spTree>
    <p:extLst>
      <p:ext uri="{BB962C8B-B14F-4D97-AF65-F5344CB8AC3E}">
        <p14:creationId xmlns:p14="http://schemas.microsoft.com/office/powerpoint/2010/main" val="1452205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FA1BF-3566-CCB5-9A1F-35BFE691E60E}"/>
              </a:ext>
            </a:extLst>
          </p:cNvPr>
          <p:cNvSpPr>
            <a:spLocks noGrp="1"/>
          </p:cNvSpPr>
          <p:nvPr>
            <p:ph type="ctrTitle"/>
          </p:nvPr>
        </p:nvSpPr>
        <p:spPr/>
        <p:txBody>
          <a:bodyPr/>
          <a:lstStyle/>
          <a:p>
            <a:r>
              <a:rPr lang="en-US" dirty="0"/>
              <a:t>Transforming variables</a:t>
            </a:r>
          </a:p>
        </p:txBody>
      </p:sp>
      <p:sp>
        <p:nvSpPr>
          <p:cNvPr id="3" name="Subtitle 2">
            <a:extLst>
              <a:ext uri="{FF2B5EF4-FFF2-40B4-BE49-F238E27FC236}">
                <a16:creationId xmlns:a16="http://schemas.microsoft.com/office/drawing/2014/main" id="{112C864E-7CC0-A97B-909E-B147034E3F6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10001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3899F-43E6-E9C2-F83C-515E8A50988D}"/>
              </a:ext>
            </a:extLst>
          </p:cNvPr>
          <p:cNvSpPr>
            <a:spLocks noGrp="1"/>
          </p:cNvSpPr>
          <p:nvPr>
            <p:ph type="title"/>
          </p:nvPr>
        </p:nvSpPr>
        <p:spPr/>
        <p:txBody>
          <a:bodyPr/>
          <a:lstStyle/>
          <a:p>
            <a:r>
              <a:rPr lang="en-US" dirty="0"/>
              <a:t>Transforming variables</a:t>
            </a:r>
          </a:p>
        </p:txBody>
      </p:sp>
      <p:sp>
        <p:nvSpPr>
          <p:cNvPr id="3" name="Content Placeholder 2">
            <a:extLst>
              <a:ext uri="{FF2B5EF4-FFF2-40B4-BE49-F238E27FC236}">
                <a16:creationId xmlns:a16="http://schemas.microsoft.com/office/drawing/2014/main" id="{A7694E9F-A4FA-10A5-101D-785916158F39}"/>
              </a:ext>
            </a:extLst>
          </p:cNvPr>
          <p:cNvSpPr>
            <a:spLocks noGrp="1"/>
          </p:cNvSpPr>
          <p:nvPr>
            <p:ph idx="1"/>
          </p:nvPr>
        </p:nvSpPr>
        <p:spPr/>
        <p:txBody>
          <a:bodyPr/>
          <a:lstStyle/>
          <a:p>
            <a:r>
              <a:rPr lang="en-US" b="0" i="0" dirty="0">
                <a:solidFill>
                  <a:srgbClr val="05192D"/>
                </a:solidFill>
                <a:effectLst/>
                <a:latin typeface="Studio-Feixen-Sans"/>
              </a:rPr>
              <a:t>Sometimes, the relationship between the explanatory variable and the response variable may not be a straight line. To fit a linear regression model, you may need to transform the explanatory variable or the response variable, or both of them.</a:t>
            </a:r>
            <a:endParaRPr lang="en-US" dirty="0"/>
          </a:p>
        </p:txBody>
      </p:sp>
      <p:pic>
        <p:nvPicPr>
          <p:cNvPr id="5" name="Picture 4">
            <a:extLst>
              <a:ext uri="{FF2B5EF4-FFF2-40B4-BE49-F238E27FC236}">
                <a16:creationId xmlns:a16="http://schemas.microsoft.com/office/drawing/2014/main" id="{1C4F006D-0474-5AA3-05AD-873B7BE8045B}"/>
              </a:ext>
            </a:extLst>
          </p:cNvPr>
          <p:cNvPicPr>
            <a:picLocks noChangeAspect="1"/>
          </p:cNvPicPr>
          <p:nvPr/>
        </p:nvPicPr>
        <p:blipFill>
          <a:blip r:embed="rId2"/>
          <a:stretch>
            <a:fillRect/>
          </a:stretch>
        </p:blipFill>
        <p:spPr>
          <a:xfrm>
            <a:off x="2765114" y="3683447"/>
            <a:ext cx="6661771" cy="2628453"/>
          </a:xfrm>
          <a:prstGeom prst="rect">
            <a:avLst/>
          </a:prstGeom>
        </p:spPr>
      </p:pic>
      <p:sp>
        <p:nvSpPr>
          <p:cNvPr id="6" name="TextBox 5">
            <a:extLst>
              <a:ext uri="{FF2B5EF4-FFF2-40B4-BE49-F238E27FC236}">
                <a16:creationId xmlns:a16="http://schemas.microsoft.com/office/drawing/2014/main" id="{F060DACD-E241-DAF3-2EC7-745106BBB11D}"/>
              </a:ext>
            </a:extLst>
          </p:cNvPr>
          <p:cNvSpPr txBox="1"/>
          <p:nvPr/>
        </p:nvSpPr>
        <p:spPr>
          <a:xfrm>
            <a:off x="3890711" y="140051"/>
            <a:ext cx="6097002" cy="646331"/>
          </a:xfrm>
          <a:prstGeom prst="rect">
            <a:avLst/>
          </a:prstGeom>
          <a:noFill/>
        </p:spPr>
        <p:txBody>
          <a:bodyPr wrap="square">
            <a:spAutoFit/>
          </a:bodyPr>
          <a:lstStyle/>
          <a:p>
            <a:r>
              <a:rPr lang="en-US" sz="1200" dirty="0">
                <a:solidFill>
                  <a:srgbClr val="FF0000"/>
                </a:solidFill>
              </a:rPr>
              <a:t>perch = fish[fish['species']=='Perch’]</a:t>
            </a:r>
          </a:p>
          <a:p>
            <a:r>
              <a:rPr lang="en-US" sz="1200" dirty="0" err="1">
                <a:solidFill>
                  <a:srgbClr val="FF0000"/>
                </a:solidFill>
              </a:rPr>
              <a:t>sns.regplot</a:t>
            </a:r>
            <a:r>
              <a:rPr lang="en-US" sz="1200" dirty="0">
                <a:solidFill>
                  <a:srgbClr val="FF0000"/>
                </a:solidFill>
              </a:rPr>
              <a:t>(x='</a:t>
            </a:r>
            <a:r>
              <a:rPr lang="en-US" sz="1200" dirty="0" err="1">
                <a:solidFill>
                  <a:srgbClr val="FF0000"/>
                </a:solidFill>
              </a:rPr>
              <a:t>length_cm</a:t>
            </a:r>
            <a:r>
              <a:rPr lang="en-US" sz="1200" dirty="0">
                <a:solidFill>
                  <a:srgbClr val="FF0000"/>
                </a:solidFill>
              </a:rPr>
              <a:t>', y='</a:t>
            </a:r>
            <a:r>
              <a:rPr lang="en-US" sz="1200" dirty="0" err="1">
                <a:solidFill>
                  <a:srgbClr val="FF0000"/>
                </a:solidFill>
              </a:rPr>
              <a:t>mass_g</a:t>
            </a:r>
            <a:r>
              <a:rPr lang="en-US" sz="1200" dirty="0">
                <a:solidFill>
                  <a:srgbClr val="FF0000"/>
                </a:solidFill>
              </a:rPr>
              <a:t>', data=</a:t>
            </a:r>
            <a:r>
              <a:rPr lang="en-US" sz="1200" dirty="0" err="1">
                <a:solidFill>
                  <a:srgbClr val="FF0000"/>
                </a:solidFill>
              </a:rPr>
              <a:t>perch,ci</a:t>
            </a:r>
            <a:r>
              <a:rPr lang="en-US" sz="1200" dirty="0">
                <a:solidFill>
                  <a:srgbClr val="FF0000"/>
                </a:solidFill>
              </a:rPr>
              <a:t>=None)</a:t>
            </a:r>
          </a:p>
          <a:p>
            <a:r>
              <a:rPr lang="en-US" sz="1200" dirty="0" err="1">
                <a:solidFill>
                  <a:srgbClr val="FF0000"/>
                </a:solidFill>
              </a:rPr>
              <a:t>plt.show</a:t>
            </a:r>
            <a:r>
              <a:rPr lang="en-US" sz="1200" dirty="0">
                <a:solidFill>
                  <a:srgbClr val="FF0000"/>
                </a:solidFill>
              </a:rPr>
              <a:t>()</a:t>
            </a:r>
          </a:p>
        </p:txBody>
      </p:sp>
    </p:spTree>
    <p:extLst>
      <p:ext uri="{BB962C8B-B14F-4D97-AF65-F5344CB8AC3E}">
        <p14:creationId xmlns:p14="http://schemas.microsoft.com/office/powerpoint/2010/main" val="4095403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FB4B35-F76D-53F9-7EE8-CC82993B4419}"/>
              </a:ext>
            </a:extLst>
          </p:cNvPr>
          <p:cNvPicPr>
            <a:picLocks noChangeAspect="1"/>
          </p:cNvPicPr>
          <p:nvPr/>
        </p:nvPicPr>
        <p:blipFill>
          <a:blip r:embed="rId2"/>
          <a:stretch>
            <a:fillRect/>
          </a:stretch>
        </p:blipFill>
        <p:spPr>
          <a:xfrm>
            <a:off x="891259" y="1146220"/>
            <a:ext cx="10409482" cy="4224270"/>
          </a:xfrm>
          <a:prstGeom prst="rect">
            <a:avLst/>
          </a:prstGeom>
        </p:spPr>
      </p:pic>
    </p:spTree>
    <p:extLst>
      <p:ext uri="{BB962C8B-B14F-4D97-AF65-F5344CB8AC3E}">
        <p14:creationId xmlns:p14="http://schemas.microsoft.com/office/powerpoint/2010/main" val="718891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EF6835-D298-98F8-EA13-FAE4F34FA8DD}"/>
              </a:ext>
            </a:extLst>
          </p:cNvPr>
          <p:cNvPicPr>
            <a:picLocks noChangeAspect="1"/>
          </p:cNvPicPr>
          <p:nvPr/>
        </p:nvPicPr>
        <p:blipFill>
          <a:blip r:embed="rId2"/>
          <a:stretch>
            <a:fillRect/>
          </a:stretch>
        </p:blipFill>
        <p:spPr>
          <a:xfrm>
            <a:off x="1630293" y="0"/>
            <a:ext cx="8931414" cy="3467400"/>
          </a:xfrm>
          <a:prstGeom prst="rect">
            <a:avLst/>
          </a:prstGeom>
        </p:spPr>
      </p:pic>
      <p:sp>
        <p:nvSpPr>
          <p:cNvPr id="4" name="TextBox 3">
            <a:extLst>
              <a:ext uri="{FF2B5EF4-FFF2-40B4-BE49-F238E27FC236}">
                <a16:creationId xmlns:a16="http://schemas.microsoft.com/office/drawing/2014/main" id="{CFEDDB76-680D-69AC-8CF6-2BFE599A570A}"/>
              </a:ext>
            </a:extLst>
          </p:cNvPr>
          <p:cNvSpPr txBox="1"/>
          <p:nvPr/>
        </p:nvSpPr>
        <p:spPr>
          <a:xfrm>
            <a:off x="511933" y="3723659"/>
            <a:ext cx="11233599" cy="1477328"/>
          </a:xfrm>
          <a:prstGeom prst="rect">
            <a:avLst/>
          </a:prstGeom>
          <a:noFill/>
        </p:spPr>
        <p:txBody>
          <a:bodyPr wrap="square">
            <a:spAutoFit/>
          </a:bodyPr>
          <a:lstStyle/>
          <a:p>
            <a:pPr algn="thaiDist"/>
            <a:r>
              <a:rPr lang="en-US" dirty="0"/>
              <a:t>To understand why the bream had a strong linear relationship between mass and length, but the perch didn't, you need to understand your data. By looking at the picture of the bream on the left, it has a very narrow body. It is a guess that as bream get bigger, </a:t>
            </a:r>
            <a:r>
              <a:rPr lang="en-US" dirty="0">
                <a:highlight>
                  <a:srgbClr val="FFFF00"/>
                </a:highlight>
              </a:rPr>
              <a:t>they mostly get longer and not wider. </a:t>
            </a:r>
            <a:r>
              <a:rPr lang="en-US" dirty="0"/>
              <a:t>By contrast, the perch on the right has a round body, so it is a guess that as it grows, </a:t>
            </a:r>
            <a:r>
              <a:rPr lang="en-US" dirty="0">
                <a:highlight>
                  <a:srgbClr val="00FFFF"/>
                </a:highlight>
              </a:rPr>
              <a:t>it gets fatter and taller as well as longer</a:t>
            </a:r>
            <a:r>
              <a:rPr lang="en-US" dirty="0"/>
              <a:t>. Since the perches are growing in three directions at once, maybe the length cubed will give a better fit.</a:t>
            </a:r>
          </a:p>
        </p:txBody>
      </p:sp>
    </p:spTree>
    <p:extLst>
      <p:ext uri="{BB962C8B-B14F-4D97-AF65-F5344CB8AC3E}">
        <p14:creationId xmlns:p14="http://schemas.microsoft.com/office/powerpoint/2010/main" val="351180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5C9917-E471-1323-6B65-ECB8980546D9}"/>
              </a:ext>
            </a:extLst>
          </p:cNvPr>
          <p:cNvPicPr>
            <a:picLocks noChangeAspect="1"/>
          </p:cNvPicPr>
          <p:nvPr/>
        </p:nvPicPr>
        <p:blipFill>
          <a:blip r:embed="rId2"/>
          <a:stretch>
            <a:fillRect/>
          </a:stretch>
        </p:blipFill>
        <p:spPr>
          <a:xfrm>
            <a:off x="1801758" y="388360"/>
            <a:ext cx="8588484" cy="3505504"/>
          </a:xfrm>
          <a:prstGeom prst="rect">
            <a:avLst/>
          </a:prstGeom>
        </p:spPr>
      </p:pic>
      <p:sp>
        <p:nvSpPr>
          <p:cNvPr id="5" name="TextBox 4">
            <a:extLst>
              <a:ext uri="{FF2B5EF4-FFF2-40B4-BE49-F238E27FC236}">
                <a16:creationId xmlns:a16="http://schemas.microsoft.com/office/drawing/2014/main" id="{B9C7767D-18F0-BD5C-B9EB-B4DBEF52598E}"/>
              </a:ext>
            </a:extLst>
          </p:cNvPr>
          <p:cNvSpPr txBox="1"/>
          <p:nvPr/>
        </p:nvSpPr>
        <p:spPr>
          <a:xfrm>
            <a:off x="1801758" y="3893864"/>
            <a:ext cx="8411188" cy="1200329"/>
          </a:xfrm>
          <a:prstGeom prst="rect">
            <a:avLst/>
          </a:prstGeom>
          <a:noFill/>
        </p:spPr>
        <p:txBody>
          <a:bodyPr wrap="square">
            <a:spAutoFit/>
          </a:bodyPr>
          <a:lstStyle/>
          <a:p>
            <a:pPr algn="thaiDist"/>
            <a:r>
              <a:rPr lang="en-US" dirty="0"/>
              <a:t>Here's an update to the previous plot. The only change is that the x-axis is now length to the power of three. To do this, first create an additional column where you calculate the length cubed. Then replace this newly created column in your </a:t>
            </a:r>
            <a:r>
              <a:rPr lang="en-US" dirty="0" err="1"/>
              <a:t>regplot</a:t>
            </a:r>
            <a:r>
              <a:rPr lang="en-US" dirty="0"/>
              <a:t> call. The data points fit the line much better now, so we're ready to run a model.</a:t>
            </a:r>
          </a:p>
        </p:txBody>
      </p:sp>
      <p:sp>
        <p:nvSpPr>
          <p:cNvPr id="4" name="TextBox 3">
            <a:extLst>
              <a:ext uri="{FF2B5EF4-FFF2-40B4-BE49-F238E27FC236}">
                <a16:creationId xmlns:a16="http://schemas.microsoft.com/office/drawing/2014/main" id="{398CF683-05CC-88AE-A0AC-1D705E7B2698}"/>
              </a:ext>
            </a:extLst>
          </p:cNvPr>
          <p:cNvSpPr txBox="1"/>
          <p:nvPr/>
        </p:nvSpPr>
        <p:spPr>
          <a:xfrm>
            <a:off x="1979054" y="5325524"/>
            <a:ext cx="8411188" cy="923330"/>
          </a:xfrm>
          <a:prstGeom prst="rect">
            <a:avLst/>
          </a:prstGeom>
          <a:noFill/>
        </p:spPr>
        <p:txBody>
          <a:bodyPr wrap="square">
            <a:spAutoFit/>
          </a:bodyPr>
          <a:lstStyle/>
          <a:p>
            <a:r>
              <a:rPr lang="en-US" dirty="0">
                <a:solidFill>
                  <a:srgbClr val="FF0000"/>
                </a:solidFill>
              </a:rPr>
              <a:t>perch['</a:t>
            </a:r>
            <a:r>
              <a:rPr lang="en-US" dirty="0" err="1">
                <a:solidFill>
                  <a:srgbClr val="FF0000"/>
                </a:solidFill>
              </a:rPr>
              <a:t>length_cm_cubed</a:t>
            </a:r>
            <a:r>
              <a:rPr lang="en-US" dirty="0">
                <a:solidFill>
                  <a:srgbClr val="FF0000"/>
                </a:solidFill>
              </a:rPr>
              <a:t>'] = perch['</a:t>
            </a:r>
            <a:r>
              <a:rPr lang="en-US" dirty="0" err="1">
                <a:solidFill>
                  <a:srgbClr val="FF0000"/>
                </a:solidFill>
              </a:rPr>
              <a:t>length_cm</a:t>
            </a:r>
            <a:r>
              <a:rPr lang="en-US" dirty="0">
                <a:solidFill>
                  <a:srgbClr val="FF0000"/>
                </a:solidFill>
              </a:rPr>
              <a:t>'] ** 3</a:t>
            </a:r>
          </a:p>
          <a:p>
            <a:r>
              <a:rPr lang="en-US" dirty="0" err="1">
                <a:solidFill>
                  <a:srgbClr val="FF0000"/>
                </a:solidFill>
              </a:rPr>
              <a:t>mdl_perch</a:t>
            </a:r>
            <a:r>
              <a:rPr lang="en-US" dirty="0">
                <a:solidFill>
                  <a:srgbClr val="FF0000"/>
                </a:solidFill>
              </a:rPr>
              <a:t> = </a:t>
            </a:r>
            <a:r>
              <a:rPr lang="en-US" dirty="0" err="1">
                <a:solidFill>
                  <a:srgbClr val="FF0000"/>
                </a:solidFill>
              </a:rPr>
              <a:t>ols</a:t>
            </a:r>
            <a:r>
              <a:rPr lang="en-US" dirty="0">
                <a:solidFill>
                  <a:srgbClr val="FF0000"/>
                </a:solidFill>
              </a:rPr>
              <a:t>('</a:t>
            </a:r>
            <a:r>
              <a:rPr lang="en-US" dirty="0" err="1">
                <a:solidFill>
                  <a:srgbClr val="FF0000"/>
                </a:solidFill>
              </a:rPr>
              <a:t>mass_g</a:t>
            </a:r>
            <a:r>
              <a:rPr lang="en-US" dirty="0">
                <a:solidFill>
                  <a:srgbClr val="FF0000"/>
                </a:solidFill>
              </a:rPr>
              <a:t> ~ </a:t>
            </a:r>
            <a:r>
              <a:rPr lang="en-US" dirty="0" err="1">
                <a:solidFill>
                  <a:srgbClr val="FF0000"/>
                </a:solidFill>
              </a:rPr>
              <a:t>length_cm_cubed</a:t>
            </a:r>
            <a:r>
              <a:rPr lang="en-US" dirty="0">
                <a:solidFill>
                  <a:srgbClr val="FF0000"/>
                </a:solidFill>
              </a:rPr>
              <a:t>', data=perch).fit()</a:t>
            </a:r>
          </a:p>
          <a:p>
            <a:r>
              <a:rPr lang="en-US" dirty="0" err="1">
                <a:solidFill>
                  <a:srgbClr val="FF0000"/>
                </a:solidFill>
              </a:rPr>
              <a:t>mdl_perch.params</a:t>
            </a:r>
            <a:endParaRPr lang="en-US" dirty="0">
              <a:solidFill>
                <a:srgbClr val="FF0000"/>
              </a:solidFill>
            </a:endParaRPr>
          </a:p>
        </p:txBody>
      </p:sp>
    </p:spTree>
    <p:extLst>
      <p:ext uri="{BB962C8B-B14F-4D97-AF65-F5344CB8AC3E}">
        <p14:creationId xmlns:p14="http://schemas.microsoft.com/office/powerpoint/2010/main" val="573164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A15A64-F98C-8F76-EAFF-934F1CACE8CB}"/>
              </a:ext>
            </a:extLst>
          </p:cNvPr>
          <p:cNvPicPr>
            <a:picLocks noChangeAspect="1"/>
          </p:cNvPicPr>
          <p:nvPr/>
        </p:nvPicPr>
        <p:blipFill>
          <a:blip r:embed="rId2"/>
          <a:stretch>
            <a:fillRect/>
          </a:stretch>
        </p:blipFill>
        <p:spPr>
          <a:xfrm>
            <a:off x="1637913" y="190219"/>
            <a:ext cx="8916173" cy="3238781"/>
          </a:xfrm>
          <a:prstGeom prst="rect">
            <a:avLst/>
          </a:prstGeom>
        </p:spPr>
      </p:pic>
      <p:sp>
        <p:nvSpPr>
          <p:cNvPr id="5" name="TextBox 4">
            <a:extLst>
              <a:ext uri="{FF2B5EF4-FFF2-40B4-BE49-F238E27FC236}">
                <a16:creationId xmlns:a16="http://schemas.microsoft.com/office/drawing/2014/main" id="{E238ECFE-E922-24CE-0F35-1B3E262FF54E}"/>
              </a:ext>
            </a:extLst>
          </p:cNvPr>
          <p:cNvSpPr txBox="1"/>
          <p:nvPr/>
        </p:nvSpPr>
        <p:spPr>
          <a:xfrm>
            <a:off x="2946042" y="3807681"/>
            <a:ext cx="6098146" cy="923330"/>
          </a:xfrm>
          <a:prstGeom prst="rect">
            <a:avLst/>
          </a:prstGeom>
          <a:noFill/>
        </p:spPr>
        <p:txBody>
          <a:bodyPr wrap="square">
            <a:spAutoFit/>
          </a:bodyPr>
          <a:lstStyle/>
          <a:p>
            <a:r>
              <a:rPr lang="en-US" b="0" i="0" dirty="0">
                <a:solidFill>
                  <a:srgbClr val="05192D"/>
                </a:solidFill>
                <a:effectLst/>
                <a:latin typeface="Studio-Feixen-Sans"/>
              </a:rPr>
              <a:t>To model this transformation, we replace the original length variable with the cubed length variable. We then fit the model and extract its coefficients.</a:t>
            </a:r>
            <a:endParaRPr lang="en-US" dirty="0"/>
          </a:p>
        </p:txBody>
      </p:sp>
      <p:sp>
        <p:nvSpPr>
          <p:cNvPr id="2" name="TextBox 1">
            <a:extLst>
              <a:ext uri="{FF2B5EF4-FFF2-40B4-BE49-F238E27FC236}">
                <a16:creationId xmlns:a16="http://schemas.microsoft.com/office/drawing/2014/main" id="{FE9C444F-BD51-DC45-D64B-065DEB010B19}"/>
              </a:ext>
            </a:extLst>
          </p:cNvPr>
          <p:cNvSpPr txBox="1"/>
          <p:nvPr/>
        </p:nvSpPr>
        <p:spPr>
          <a:xfrm>
            <a:off x="1979054" y="5325524"/>
            <a:ext cx="8411188" cy="923330"/>
          </a:xfrm>
          <a:prstGeom prst="rect">
            <a:avLst/>
          </a:prstGeom>
          <a:noFill/>
        </p:spPr>
        <p:txBody>
          <a:bodyPr wrap="square">
            <a:spAutoFit/>
          </a:bodyPr>
          <a:lstStyle/>
          <a:p>
            <a:r>
              <a:rPr lang="en-US" dirty="0">
                <a:solidFill>
                  <a:srgbClr val="FF0000"/>
                </a:solidFill>
              </a:rPr>
              <a:t>perch['</a:t>
            </a:r>
            <a:r>
              <a:rPr lang="en-US" dirty="0" err="1">
                <a:solidFill>
                  <a:srgbClr val="FF0000"/>
                </a:solidFill>
              </a:rPr>
              <a:t>length_cm_cubed</a:t>
            </a:r>
            <a:r>
              <a:rPr lang="en-US" dirty="0">
                <a:solidFill>
                  <a:srgbClr val="FF0000"/>
                </a:solidFill>
              </a:rPr>
              <a:t>'] = perch['</a:t>
            </a:r>
            <a:r>
              <a:rPr lang="en-US" dirty="0" err="1">
                <a:solidFill>
                  <a:srgbClr val="FF0000"/>
                </a:solidFill>
              </a:rPr>
              <a:t>length_cm</a:t>
            </a:r>
            <a:r>
              <a:rPr lang="en-US" dirty="0">
                <a:solidFill>
                  <a:srgbClr val="FF0000"/>
                </a:solidFill>
              </a:rPr>
              <a:t>'] ** 3</a:t>
            </a:r>
          </a:p>
          <a:p>
            <a:r>
              <a:rPr lang="en-US" dirty="0" err="1">
                <a:solidFill>
                  <a:srgbClr val="FF0000"/>
                </a:solidFill>
              </a:rPr>
              <a:t>mdl_perch</a:t>
            </a:r>
            <a:r>
              <a:rPr lang="en-US" dirty="0">
                <a:solidFill>
                  <a:srgbClr val="FF0000"/>
                </a:solidFill>
              </a:rPr>
              <a:t> = </a:t>
            </a:r>
            <a:r>
              <a:rPr lang="en-US" dirty="0" err="1">
                <a:solidFill>
                  <a:srgbClr val="FF0000"/>
                </a:solidFill>
              </a:rPr>
              <a:t>ols</a:t>
            </a:r>
            <a:r>
              <a:rPr lang="en-US" dirty="0">
                <a:solidFill>
                  <a:srgbClr val="FF0000"/>
                </a:solidFill>
              </a:rPr>
              <a:t>('</a:t>
            </a:r>
            <a:r>
              <a:rPr lang="en-US" dirty="0" err="1">
                <a:solidFill>
                  <a:srgbClr val="FF0000"/>
                </a:solidFill>
              </a:rPr>
              <a:t>mass_g</a:t>
            </a:r>
            <a:r>
              <a:rPr lang="en-US" dirty="0">
                <a:solidFill>
                  <a:srgbClr val="FF0000"/>
                </a:solidFill>
              </a:rPr>
              <a:t> ~ </a:t>
            </a:r>
            <a:r>
              <a:rPr lang="en-US" dirty="0" err="1">
                <a:solidFill>
                  <a:srgbClr val="FF0000"/>
                </a:solidFill>
              </a:rPr>
              <a:t>length_cm_cubed</a:t>
            </a:r>
            <a:r>
              <a:rPr lang="en-US" dirty="0">
                <a:solidFill>
                  <a:srgbClr val="FF0000"/>
                </a:solidFill>
              </a:rPr>
              <a:t>', data=perch).fit()</a:t>
            </a:r>
          </a:p>
          <a:p>
            <a:r>
              <a:rPr lang="en-US" dirty="0" err="1">
                <a:solidFill>
                  <a:srgbClr val="FF0000"/>
                </a:solidFill>
              </a:rPr>
              <a:t>mdl_perch.params</a:t>
            </a:r>
            <a:endParaRPr lang="en-US" dirty="0">
              <a:solidFill>
                <a:srgbClr val="FF0000"/>
              </a:solidFill>
            </a:endParaRPr>
          </a:p>
        </p:txBody>
      </p:sp>
    </p:spTree>
    <p:extLst>
      <p:ext uri="{BB962C8B-B14F-4D97-AF65-F5344CB8AC3E}">
        <p14:creationId xmlns:p14="http://schemas.microsoft.com/office/powerpoint/2010/main" val="3780043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40B75-04F0-3620-F29E-A1107186A257}"/>
              </a:ext>
            </a:extLst>
          </p:cNvPr>
          <p:cNvSpPr>
            <a:spLocks noGrp="1"/>
          </p:cNvSpPr>
          <p:nvPr>
            <p:ph type="title"/>
          </p:nvPr>
        </p:nvSpPr>
        <p:spPr/>
        <p:txBody>
          <a:bodyPr/>
          <a:lstStyle/>
          <a:p>
            <a:r>
              <a:rPr lang="en-US" dirty="0"/>
              <a:t>What is regression?</a:t>
            </a:r>
          </a:p>
        </p:txBody>
      </p:sp>
      <p:sp>
        <p:nvSpPr>
          <p:cNvPr id="3" name="Content Placeholder 2">
            <a:extLst>
              <a:ext uri="{FF2B5EF4-FFF2-40B4-BE49-F238E27FC236}">
                <a16:creationId xmlns:a16="http://schemas.microsoft.com/office/drawing/2014/main" id="{33F692A9-4859-F420-6023-43F609E54988}"/>
              </a:ext>
            </a:extLst>
          </p:cNvPr>
          <p:cNvSpPr>
            <a:spLocks noGrp="1"/>
          </p:cNvSpPr>
          <p:nvPr>
            <p:ph sz="half" idx="1"/>
          </p:nvPr>
        </p:nvSpPr>
        <p:spPr/>
        <p:txBody>
          <a:bodyPr>
            <a:normAutofit fontScale="85000" lnSpcReduction="20000"/>
          </a:bodyPr>
          <a:lstStyle/>
          <a:p>
            <a:r>
              <a:rPr lang="en-US" dirty="0"/>
              <a:t>Statistical models to explore the relationship between a response variable and some explanatory variables. </a:t>
            </a:r>
          </a:p>
          <a:p>
            <a:r>
              <a:rPr lang="en-US" dirty="0"/>
              <a:t>Given values of explanatory variables, you can predict the values of the response variable.</a:t>
            </a:r>
          </a:p>
          <a:p>
            <a:r>
              <a:rPr lang="en-US" b="1" dirty="0"/>
              <a:t>Response variable </a:t>
            </a:r>
            <a:r>
              <a:rPr lang="en-US" dirty="0"/>
              <a:t>(a.k.a. dependent variable) The variable that </a:t>
            </a:r>
            <a:r>
              <a:rPr lang="en-US" dirty="0">
                <a:highlight>
                  <a:srgbClr val="FFFF00"/>
                </a:highlight>
              </a:rPr>
              <a:t>you want to predict.</a:t>
            </a:r>
          </a:p>
          <a:p>
            <a:r>
              <a:rPr lang="en-US" b="1" dirty="0"/>
              <a:t>Explanatory variables </a:t>
            </a:r>
            <a:r>
              <a:rPr lang="en-US" dirty="0"/>
              <a:t>(a.k.a. independent variables) The variables that explain how the response variable will change.</a:t>
            </a:r>
          </a:p>
          <a:p>
            <a:endParaRPr lang="en-US" dirty="0"/>
          </a:p>
        </p:txBody>
      </p:sp>
      <p:pic>
        <p:nvPicPr>
          <p:cNvPr id="8" name="Content Placeholder 7">
            <a:extLst>
              <a:ext uri="{FF2B5EF4-FFF2-40B4-BE49-F238E27FC236}">
                <a16:creationId xmlns:a16="http://schemas.microsoft.com/office/drawing/2014/main" id="{0FA81ABC-DE14-7237-6801-C8AD8096D533}"/>
              </a:ext>
            </a:extLst>
          </p:cNvPr>
          <p:cNvPicPr>
            <a:picLocks noGrp="1" noChangeAspect="1"/>
          </p:cNvPicPr>
          <p:nvPr>
            <p:ph sz="half" idx="2"/>
          </p:nvPr>
        </p:nvPicPr>
        <p:blipFill>
          <a:blip r:embed="rId2"/>
          <a:stretch>
            <a:fillRect/>
          </a:stretch>
        </p:blipFill>
        <p:spPr>
          <a:xfrm>
            <a:off x="6834973" y="2381903"/>
            <a:ext cx="3856054" cy="3238781"/>
          </a:xfrm>
        </p:spPr>
      </p:pic>
    </p:spTree>
    <p:extLst>
      <p:ext uri="{BB962C8B-B14F-4D97-AF65-F5344CB8AC3E}">
        <p14:creationId xmlns:p14="http://schemas.microsoft.com/office/powerpoint/2010/main" val="3796853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A7BFFE-6561-7B80-74C3-7726A4A7E86C}"/>
              </a:ext>
            </a:extLst>
          </p:cNvPr>
          <p:cNvPicPr>
            <a:picLocks noChangeAspect="1"/>
          </p:cNvPicPr>
          <p:nvPr/>
        </p:nvPicPr>
        <p:blipFill>
          <a:blip r:embed="rId2"/>
          <a:stretch>
            <a:fillRect/>
          </a:stretch>
        </p:blipFill>
        <p:spPr>
          <a:xfrm>
            <a:off x="1618862" y="129563"/>
            <a:ext cx="8954276" cy="4435224"/>
          </a:xfrm>
          <a:prstGeom prst="rect">
            <a:avLst/>
          </a:prstGeom>
        </p:spPr>
      </p:pic>
      <p:sp>
        <p:nvSpPr>
          <p:cNvPr id="5" name="TextBox 4">
            <a:extLst>
              <a:ext uri="{FF2B5EF4-FFF2-40B4-BE49-F238E27FC236}">
                <a16:creationId xmlns:a16="http://schemas.microsoft.com/office/drawing/2014/main" id="{32BD27F4-92D6-7673-9626-D81C1D193E62}"/>
              </a:ext>
            </a:extLst>
          </p:cNvPr>
          <p:cNvSpPr txBox="1"/>
          <p:nvPr/>
        </p:nvSpPr>
        <p:spPr>
          <a:xfrm>
            <a:off x="1618862" y="4792811"/>
            <a:ext cx="8825904" cy="923330"/>
          </a:xfrm>
          <a:prstGeom prst="rect">
            <a:avLst/>
          </a:prstGeom>
          <a:noFill/>
        </p:spPr>
        <p:txBody>
          <a:bodyPr wrap="square">
            <a:spAutoFit/>
          </a:bodyPr>
          <a:lstStyle/>
          <a:p>
            <a:pPr algn="thaiDist"/>
            <a:r>
              <a:rPr lang="en-US" b="0" i="0" dirty="0">
                <a:solidFill>
                  <a:srgbClr val="05192D"/>
                </a:solidFill>
                <a:effectLst/>
                <a:latin typeface="Studio-Feixen-Sans"/>
              </a:rPr>
              <a:t>We create the explanatory DataFrame in the same way as usual. Notice that you specify the lengths cubed. We can also add the untransformed lengths column for reference. The code for adding predictions is the same assign and predict combination as you've seen before.</a:t>
            </a:r>
            <a:endParaRPr lang="en-US" dirty="0"/>
          </a:p>
        </p:txBody>
      </p:sp>
    </p:spTree>
    <p:extLst>
      <p:ext uri="{BB962C8B-B14F-4D97-AF65-F5344CB8AC3E}">
        <p14:creationId xmlns:p14="http://schemas.microsoft.com/office/powerpoint/2010/main" val="3249233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4D93A5-CA61-154E-DF24-186919FF1AFE}"/>
              </a:ext>
            </a:extLst>
          </p:cNvPr>
          <p:cNvPicPr>
            <a:picLocks noChangeAspect="1"/>
          </p:cNvPicPr>
          <p:nvPr/>
        </p:nvPicPr>
        <p:blipFill>
          <a:blip r:embed="rId2"/>
          <a:stretch>
            <a:fillRect/>
          </a:stretch>
        </p:blipFill>
        <p:spPr>
          <a:xfrm>
            <a:off x="1637913" y="181610"/>
            <a:ext cx="8916173" cy="4511431"/>
          </a:xfrm>
          <a:prstGeom prst="rect">
            <a:avLst/>
          </a:prstGeom>
        </p:spPr>
      </p:pic>
      <p:sp>
        <p:nvSpPr>
          <p:cNvPr id="5" name="TextBox 4">
            <a:extLst>
              <a:ext uri="{FF2B5EF4-FFF2-40B4-BE49-F238E27FC236}">
                <a16:creationId xmlns:a16="http://schemas.microsoft.com/office/drawing/2014/main" id="{9C1946AD-3585-4A5B-0CCA-B01987AC3CEF}"/>
              </a:ext>
            </a:extLst>
          </p:cNvPr>
          <p:cNvSpPr txBox="1"/>
          <p:nvPr/>
        </p:nvSpPr>
        <p:spPr>
          <a:xfrm>
            <a:off x="1637913" y="4808859"/>
            <a:ext cx="8819732" cy="1200329"/>
          </a:xfrm>
          <a:prstGeom prst="rect">
            <a:avLst/>
          </a:prstGeom>
          <a:noFill/>
        </p:spPr>
        <p:txBody>
          <a:bodyPr wrap="square">
            <a:spAutoFit/>
          </a:bodyPr>
          <a:lstStyle/>
          <a:p>
            <a:pPr algn="thaiDist"/>
            <a:r>
              <a:rPr lang="en-US" b="0" i="0" dirty="0">
                <a:solidFill>
                  <a:srgbClr val="05192D"/>
                </a:solidFill>
                <a:effectLst/>
                <a:latin typeface="Studio-Feixen-Sans"/>
              </a:rPr>
              <a:t>The predictions have been added to the plot of mass versus length cubed as red points. As you might expect, they follow the line drawn by </a:t>
            </a:r>
            <a:r>
              <a:rPr lang="en-US" b="0" i="0" dirty="0" err="1">
                <a:solidFill>
                  <a:srgbClr val="05192D"/>
                </a:solidFill>
                <a:effectLst/>
                <a:latin typeface="Studio-Feixen-Sans"/>
              </a:rPr>
              <a:t>regplot</a:t>
            </a:r>
            <a:r>
              <a:rPr lang="en-US" b="0" i="0" dirty="0">
                <a:solidFill>
                  <a:srgbClr val="05192D"/>
                </a:solidFill>
                <a:effectLst/>
                <a:latin typeface="Studio-Feixen-Sans"/>
              </a:rPr>
              <a:t>. It gets more interesting on the original x-axis. Notice how the red points curve upwards to follow the data. Your linear model has non-linear predictions, after the transformation is undone.</a:t>
            </a:r>
            <a:endParaRPr lang="en-US" dirty="0"/>
          </a:p>
        </p:txBody>
      </p:sp>
      <p:sp>
        <p:nvSpPr>
          <p:cNvPr id="4" name="TextBox 3">
            <a:extLst>
              <a:ext uri="{FF2B5EF4-FFF2-40B4-BE49-F238E27FC236}">
                <a16:creationId xmlns:a16="http://schemas.microsoft.com/office/drawing/2014/main" id="{930DC8B3-C441-B2BC-DEA9-2CE05B33AC2A}"/>
              </a:ext>
            </a:extLst>
          </p:cNvPr>
          <p:cNvSpPr txBox="1"/>
          <p:nvPr/>
        </p:nvSpPr>
        <p:spPr>
          <a:xfrm>
            <a:off x="1" y="6009188"/>
            <a:ext cx="6238374" cy="830997"/>
          </a:xfrm>
          <a:prstGeom prst="rect">
            <a:avLst/>
          </a:prstGeom>
          <a:noFill/>
        </p:spPr>
        <p:txBody>
          <a:bodyPr wrap="square">
            <a:spAutoFit/>
          </a:bodyPr>
          <a:lstStyle/>
          <a:p>
            <a:r>
              <a:rPr lang="en-US" sz="1200" dirty="0">
                <a:solidFill>
                  <a:srgbClr val="FF0000"/>
                </a:solidFill>
              </a:rPr>
              <a:t>fig = </a:t>
            </a:r>
            <a:r>
              <a:rPr lang="en-US" sz="1200" dirty="0" err="1">
                <a:solidFill>
                  <a:srgbClr val="FF0000"/>
                </a:solidFill>
              </a:rPr>
              <a:t>plt.figure</a:t>
            </a:r>
            <a:r>
              <a:rPr lang="en-US" sz="1200" dirty="0">
                <a:solidFill>
                  <a:srgbClr val="FF0000"/>
                </a:solidFill>
              </a:rPr>
              <a:t>()</a:t>
            </a:r>
          </a:p>
          <a:p>
            <a:r>
              <a:rPr lang="en-US" sz="1200" dirty="0" err="1">
                <a:solidFill>
                  <a:srgbClr val="FF0000"/>
                </a:solidFill>
              </a:rPr>
              <a:t>sns.regplot</a:t>
            </a:r>
            <a:r>
              <a:rPr lang="en-US" sz="1200" dirty="0">
                <a:solidFill>
                  <a:srgbClr val="FF0000"/>
                </a:solidFill>
              </a:rPr>
              <a:t>(x='</a:t>
            </a:r>
            <a:r>
              <a:rPr lang="en-US" sz="1200" dirty="0" err="1">
                <a:solidFill>
                  <a:srgbClr val="FF0000"/>
                </a:solidFill>
              </a:rPr>
              <a:t>length_cm_cubed</a:t>
            </a:r>
            <a:r>
              <a:rPr lang="en-US" sz="1200" dirty="0">
                <a:solidFill>
                  <a:srgbClr val="FF0000"/>
                </a:solidFill>
              </a:rPr>
              <a:t>’, y='</a:t>
            </a:r>
            <a:r>
              <a:rPr lang="en-US" sz="1200" dirty="0" err="1">
                <a:solidFill>
                  <a:srgbClr val="FF0000"/>
                </a:solidFill>
              </a:rPr>
              <a:t>mass_g',data</a:t>
            </a:r>
            <a:r>
              <a:rPr lang="en-US" sz="1200" dirty="0">
                <a:solidFill>
                  <a:srgbClr val="FF0000"/>
                </a:solidFill>
              </a:rPr>
              <a:t>=</a:t>
            </a:r>
            <a:r>
              <a:rPr lang="en-US" sz="1200" dirty="0" err="1">
                <a:solidFill>
                  <a:srgbClr val="FF0000"/>
                </a:solidFill>
              </a:rPr>
              <a:t>perch,ci</a:t>
            </a:r>
            <a:r>
              <a:rPr lang="en-US" sz="1200" dirty="0">
                <a:solidFill>
                  <a:srgbClr val="FF0000"/>
                </a:solidFill>
              </a:rPr>
              <a:t>=None)</a:t>
            </a:r>
          </a:p>
          <a:p>
            <a:r>
              <a:rPr lang="en-US" sz="1200" dirty="0" err="1">
                <a:solidFill>
                  <a:srgbClr val="FF0000"/>
                </a:solidFill>
              </a:rPr>
              <a:t>sns.scatterplot</a:t>
            </a:r>
            <a:r>
              <a:rPr lang="en-US" sz="1200" dirty="0">
                <a:solidFill>
                  <a:srgbClr val="FF0000"/>
                </a:solidFill>
              </a:rPr>
              <a:t>(data=</a:t>
            </a:r>
            <a:r>
              <a:rPr lang="en-US" sz="1200" dirty="0" err="1">
                <a:solidFill>
                  <a:srgbClr val="FF0000"/>
                </a:solidFill>
              </a:rPr>
              <a:t>prediction_data</a:t>
            </a:r>
            <a:r>
              <a:rPr lang="en-US" sz="1200" dirty="0">
                <a:solidFill>
                  <a:srgbClr val="FF0000"/>
                </a:solidFill>
              </a:rPr>
              <a:t>, x='</a:t>
            </a:r>
            <a:r>
              <a:rPr lang="en-US" sz="1200" dirty="0" err="1">
                <a:solidFill>
                  <a:srgbClr val="FF0000"/>
                </a:solidFill>
              </a:rPr>
              <a:t>length_cm_cubed</a:t>
            </a:r>
            <a:r>
              <a:rPr lang="en-US" sz="1200" dirty="0">
                <a:solidFill>
                  <a:srgbClr val="FF0000"/>
                </a:solidFill>
              </a:rPr>
              <a:t>', y='</a:t>
            </a:r>
            <a:r>
              <a:rPr lang="en-US" sz="1200" dirty="0" err="1">
                <a:solidFill>
                  <a:srgbClr val="FF0000"/>
                </a:solidFill>
              </a:rPr>
              <a:t>mass_g</a:t>
            </a:r>
            <a:r>
              <a:rPr lang="en-US" sz="1200" dirty="0">
                <a:solidFill>
                  <a:srgbClr val="FF0000"/>
                </a:solidFill>
              </a:rPr>
              <a:t>', color='red', marker='s’)</a:t>
            </a:r>
          </a:p>
          <a:p>
            <a:r>
              <a:rPr lang="en-US" sz="1200" dirty="0" err="1">
                <a:solidFill>
                  <a:srgbClr val="FF0000"/>
                </a:solidFill>
              </a:rPr>
              <a:t>plt.show</a:t>
            </a:r>
            <a:r>
              <a:rPr lang="en-US" sz="1200" dirty="0">
                <a:solidFill>
                  <a:srgbClr val="FF0000"/>
                </a:solidFill>
              </a:rPr>
              <a:t>()</a:t>
            </a:r>
          </a:p>
        </p:txBody>
      </p:sp>
    </p:spTree>
    <p:extLst>
      <p:ext uri="{BB962C8B-B14F-4D97-AF65-F5344CB8AC3E}">
        <p14:creationId xmlns:p14="http://schemas.microsoft.com/office/powerpoint/2010/main" val="2777297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ABF8E3-399A-8DC6-8DE7-94742FD9F4EC}"/>
              </a:ext>
            </a:extLst>
          </p:cNvPr>
          <p:cNvSpPr txBox="1"/>
          <p:nvPr/>
        </p:nvSpPr>
        <p:spPr>
          <a:xfrm>
            <a:off x="151326" y="197346"/>
            <a:ext cx="11375265" cy="6186309"/>
          </a:xfrm>
          <a:prstGeom prst="rect">
            <a:avLst/>
          </a:prstGeom>
          <a:noFill/>
        </p:spPr>
        <p:txBody>
          <a:bodyPr wrap="square">
            <a:spAutoFit/>
          </a:bodyPr>
          <a:lstStyle/>
          <a:p>
            <a:r>
              <a:rPr lang="en-US" dirty="0"/>
              <a:t>perch = fish[fish['species'] == 'Perch']</a:t>
            </a:r>
          </a:p>
          <a:p>
            <a:r>
              <a:rPr lang="en-US" dirty="0"/>
              <a:t>print(</a:t>
            </a:r>
            <a:r>
              <a:rPr lang="en-US" dirty="0" err="1"/>
              <a:t>perch.head</a:t>
            </a:r>
            <a:r>
              <a:rPr lang="en-US" dirty="0"/>
              <a:t>())</a:t>
            </a:r>
          </a:p>
          <a:p>
            <a:endParaRPr lang="en-US" dirty="0"/>
          </a:p>
          <a:p>
            <a:r>
              <a:rPr lang="en-US" dirty="0" err="1"/>
              <a:t>sns.regplot</a:t>
            </a:r>
            <a:r>
              <a:rPr lang="en-US" dirty="0"/>
              <a:t>(x='</a:t>
            </a:r>
            <a:r>
              <a:rPr lang="en-US" dirty="0" err="1"/>
              <a:t>length_cm</a:t>
            </a:r>
            <a:r>
              <a:rPr lang="en-US" dirty="0"/>
              <a:t>', y = '</a:t>
            </a:r>
            <a:r>
              <a:rPr lang="en-US" dirty="0" err="1"/>
              <a:t>mass_g</a:t>
            </a:r>
            <a:r>
              <a:rPr lang="en-US" dirty="0"/>
              <a:t>', data = perch, ci=None)</a:t>
            </a:r>
          </a:p>
          <a:p>
            <a:r>
              <a:rPr lang="en-US" dirty="0" err="1"/>
              <a:t>plt.show</a:t>
            </a:r>
            <a:r>
              <a:rPr lang="en-US" dirty="0"/>
              <a:t>()</a:t>
            </a:r>
          </a:p>
          <a:p>
            <a:endParaRPr lang="en-US" dirty="0"/>
          </a:p>
          <a:p>
            <a:r>
              <a:rPr lang="en-US" dirty="0"/>
              <a:t>perch['</a:t>
            </a:r>
            <a:r>
              <a:rPr lang="en-US" dirty="0" err="1"/>
              <a:t>length_cm_cubed</a:t>
            </a:r>
            <a:r>
              <a:rPr lang="en-US" dirty="0"/>
              <a:t>'] = perch['</a:t>
            </a:r>
            <a:r>
              <a:rPr lang="en-US" dirty="0" err="1"/>
              <a:t>length_cm</a:t>
            </a:r>
            <a:r>
              <a:rPr lang="en-US" dirty="0"/>
              <a:t>']**3</a:t>
            </a:r>
          </a:p>
          <a:p>
            <a:r>
              <a:rPr lang="en-US" dirty="0" err="1"/>
              <a:t>sns.regplot</a:t>
            </a:r>
            <a:r>
              <a:rPr lang="en-US" dirty="0"/>
              <a:t>(x='</a:t>
            </a:r>
            <a:r>
              <a:rPr lang="en-US" dirty="0" err="1"/>
              <a:t>length_cm_cubed</a:t>
            </a:r>
            <a:r>
              <a:rPr lang="en-US" dirty="0"/>
              <a:t>', y = '</a:t>
            </a:r>
            <a:r>
              <a:rPr lang="en-US" dirty="0" err="1"/>
              <a:t>mass_g</a:t>
            </a:r>
            <a:r>
              <a:rPr lang="en-US" dirty="0"/>
              <a:t>', data = perch, ci=None)</a:t>
            </a:r>
          </a:p>
          <a:p>
            <a:r>
              <a:rPr lang="en-US" dirty="0" err="1"/>
              <a:t>plt.show</a:t>
            </a:r>
            <a:r>
              <a:rPr lang="en-US" dirty="0"/>
              <a:t>()</a:t>
            </a:r>
          </a:p>
          <a:p>
            <a:endParaRPr lang="en-US" dirty="0"/>
          </a:p>
          <a:p>
            <a:r>
              <a:rPr lang="en-US" dirty="0" err="1"/>
              <a:t>mdl_perch</a:t>
            </a:r>
            <a:r>
              <a:rPr lang="en-US" dirty="0"/>
              <a:t> = </a:t>
            </a:r>
            <a:r>
              <a:rPr lang="en-US" dirty="0" err="1"/>
              <a:t>ols</a:t>
            </a:r>
            <a:r>
              <a:rPr lang="en-US" dirty="0"/>
              <a:t>('</a:t>
            </a:r>
            <a:r>
              <a:rPr lang="en-US" dirty="0" err="1"/>
              <a:t>mass_g</a:t>
            </a:r>
            <a:r>
              <a:rPr lang="en-US" dirty="0"/>
              <a:t> ~ </a:t>
            </a:r>
            <a:r>
              <a:rPr lang="en-US" dirty="0" err="1"/>
              <a:t>length_cm_cubed</a:t>
            </a:r>
            <a:r>
              <a:rPr lang="en-US" dirty="0"/>
              <a:t>', data=perch).fit()</a:t>
            </a:r>
          </a:p>
          <a:p>
            <a:r>
              <a:rPr lang="en-US" dirty="0"/>
              <a:t>print(</a:t>
            </a:r>
            <a:r>
              <a:rPr lang="en-US" dirty="0" err="1"/>
              <a:t>mdl_perch.params</a:t>
            </a:r>
            <a:r>
              <a:rPr lang="en-US" dirty="0"/>
              <a:t>)</a:t>
            </a:r>
          </a:p>
          <a:p>
            <a:endParaRPr lang="en-US" dirty="0"/>
          </a:p>
          <a:p>
            <a:r>
              <a:rPr lang="en-US" dirty="0" err="1"/>
              <a:t>explanatory_data</a:t>
            </a:r>
            <a:r>
              <a:rPr lang="en-US" dirty="0"/>
              <a:t> = </a:t>
            </a:r>
            <a:r>
              <a:rPr lang="en-US" dirty="0" err="1"/>
              <a:t>pd.DataFrame</a:t>
            </a:r>
            <a:r>
              <a:rPr lang="en-US" dirty="0"/>
              <a:t>({'</a:t>
            </a:r>
            <a:r>
              <a:rPr lang="en-US" dirty="0" err="1"/>
              <a:t>length_cm_cubed</a:t>
            </a:r>
            <a:r>
              <a:rPr lang="en-US" dirty="0"/>
              <a:t>': </a:t>
            </a:r>
            <a:r>
              <a:rPr lang="en-US" dirty="0" err="1"/>
              <a:t>np.arange</a:t>
            </a:r>
            <a:r>
              <a:rPr lang="en-US" dirty="0"/>
              <a:t>(10,41,5)**3,</a:t>
            </a:r>
          </a:p>
          <a:p>
            <a:r>
              <a:rPr lang="en-US" dirty="0"/>
              <a:t>                               '</a:t>
            </a:r>
            <a:r>
              <a:rPr lang="en-US" dirty="0" err="1"/>
              <a:t>length_cm</a:t>
            </a:r>
            <a:r>
              <a:rPr lang="en-US" dirty="0"/>
              <a:t>': </a:t>
            </a:r>
            <a:r>
              <a:rPr lang="en-US" dirty="0" err="1"/>
              <a:t>np.arange</a:t>
            </a:r>
            <a:r>
              <a:rPr lang="en-US" dirty="0"/>
              <a:t>(10,41,5)})</a:t>
            </a:r>
          </a:p>
          <a:p>
            <a:r>
              <a:rPr lang="en-US" dirty="0" err="1"/>
              <a:t>prediction_data</a:t>
            </a:r>
            <a:r>
              <a:rPr lang="en-US" dirty="0"/>
              <a:t> = </a:t>
            </a:r>
            <a:r>
              <a:rPr lang="en-US" dirty="0" err="1"/>
              <a:t>explanatory_data.assign</a:t>
            </a:r>
            <a:r>
              <a:rPr lang="en-US" dirty="0"/>
              <a:t>(</a:t>
            </a:r>
            <a:r>
              <a:rPr lang="en-US" dirty="0" err="1"/>
              <a:t>mass_g</a:t>
            </a:r>
            <a:r>
              <a:rPr lang="en-US" dirty="0"/>
              <a:t>=</a:t>
            </a:r>
            <a:r>
              <a:rPr lang="en-US" dirty="0" err="1"/>
              <a:t>mdl_perch.predict</a:t>
            </a:r>
            <a:r>
              <a:rPr lang="en-US" dirty="0"/>
              <a:t>(</a:t>
            </a:r>
            <a:r>
              <a:rPr lang="en-US" dirty="0" err="1"/>
              <a:t>explanatory_data</a:t>
            </a:r>
            <a:r>
              <a:rPr lang="en-US" dirty="0"/>
              <a:t>))</a:t>
            </a:r>
          </a:p>
          <a:p>
            <a:r>
              <a:rPr lang="en-US" dirty="0"/>
              <a:t>print(</a:t>
            </a:r>
            <a:r>
              <a:rPr lang="en-US" dirty="0" err="1"/>
              <a:t>prediction_data</a:t>
            </a:r>
            <a:r>
              <a:rPr lang="en-US" dirty="0"/>
              <a:t>)</a:t>
            </a:r>
          </a:p>
          <a:p>
            <a:endParaRPr lang="en-US" dirty="0"/>
          </a:p>
          <a:p>
            <a:r>
              <a:rPr lang="en-US" dirty="0"/>
              <a:t>fig = </a:t>
            </a:r>
            <a:r>
              <a:rPr lang="en-US" dirty="0" err="1"/>
              <a:t>plt.figure</a:t>
            </a:r>
            <a:r>
              <a:rPr lang="en-US" dirty="0"/>
              <a:t>()</a:t>
            </a:r>
          </a:p>
          <a:p>
            <a:r>
              <a:rPr lang="en-US" dirty="0" err="1"/>
              <a:t>sns.regplot</a:t>
            </a:r>
            <a:r>
              <a:rPr lang="en-US" dirty="0"/>
              <a:t>(x='</a:t>
            </a:r>
            <a:r>
              <a:rPr lang="en-US" dirty="0" err="1"/>
              <a:t>length_cm_cubed</a:t>
            </a:r>
            <a:r>
              <a:rPr lang="en-US" dirty="0"/>
              <a:t>', y = '</a:t>
            </a:r>
            <a:r>
              <a:rPr lang="en-US" dirty="0" err="1"/>
              <a:t>mass_g</a:t>
            </a:r>
            <a:r>
              <a:rPr lang="en-US" dirty="0"/>
              <a:t>', data = perch, ci=None)</a:t>
            </a:r>
          </a:p>
          <a:p>
            <a:r>
              <a:rPr lang="en-US" dirty="0" err="1"/>
              <a:t>sns.scatterplot</a:t>
            </a:r>
            <a:r>
              <a:rPr lang="en-US" dirty="0"/>
              <a:t>(data=</a:t>
            </a:r>
            <a:r>
              <a:rPr lang="en-US" dirty="0" err="1"/>
              <a:t>prediction_data</a:t>
            </a:r>
            <a:r>
              <a:rPr lang="en-US" dirty="0"/>
              <a:t>, x = '</a:t>
            </a:r>
            <a:r>
              <a:rPr lang="en-US" dirty="0" err="1"/>
              <a:t>length_cm_cubed</a:t>
            </a:r>
            <a:r>
              <a:rPr lang="en-US" dirty="0"/>
              <a:t>', y = '</a:t>
            </a:r>
            <a:r>
              <a:rPr lang="en-US" dirty="0" err="1"/>
              <a:t>mass_g</a:t>
            </a:r>
            <a:r>
              <a:rPr lang="en-US" dirty="0"/>
              <a:t>’, color='red', marker='s')</a:t>
            </a:r>
          </a:p>
          <a:p>
            <a:r>
              <a:rPr lang="en-US" dirty="0" err="1"/>
              <a:t>plt.show</a:t>
            </a:r>
            <a:r>
              <a:rPr lang="en-US" dirty="0"/>
              <a:t>()</a:t>
            </a:r>
          </a:p>
        </p:txBody>
      </p:sp>
    </p:spTree>
    <p:extLst>
      <p:ext uri="{BB962C8B-B14F-4D97-AF65-F5344CB8AC3E}">
        <p14:creationId xmlns:p14="http://schemas.microsoft.com/office/powerpoint/2010/main" val="22190756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829934-EF52-4BBB-9A2D-991C2911A0CC}"/>
              </a:ext>
            </a:extLst>
          </p:cNvPr>
          <p:cNvSpPr txBox="1"/>
          <p:nvPr/>
        </p:nvSpPr>
        <p:spPr>
          <a:xfrm>
            <a:off x="-2146" y="0"/>
            <a:ext cx="12194146" cy="3693319"/>
          </a:xfrm>
          <a:prstGeom prst="rect">
            <a:avLst/>
          </a:prstGeom>
          <a:noFill/>
        </p:spPr>
        <p:txBody>
          <a:bodyPr wrap="square">
            <a:spAutoFit/>
          </a:bodyPr>
          <a:lstStyle/>
          <a:p>
            <a:r>
              <a:rPr lang="en-US" b="1" dirty="0"/>
              <a:t>Transforming the explanatory variable</a:t>
            </a:r>
          </a:p>
          <a:p>
            <a:r>
              <a:rPr lang="en-US" dirty="0"/>
              <a:t>If there is no straight-line relationship between the response variable and the explanatory variable, it is sometimes possible to create one by transforming one or both of the variables. Here, you'll look at transforming the explanatory variable.</a:t>
            </a:r>
          </a:p>
          <a:p>
            <a:endParaRPr lang="en-US" dirty="0"/>
          </a:p>
          <a:p>
            <a:r>
              <a:rPr lang="en-US" dirty="0"/>
              <a:t>You'll take another look at the Taiwan real estate dataset, this time using the distance to the nearest MRT (metro) station as the explanatory variable. You'll use code to make every commuter's dream come true: </a:t>
            </a:r>
            <a:r>
              <a:rPr lang="en-US" dirty="0">
                <a:highlight>
                  <a:srgbClr val="FFFF00"/>
                </a:highlight>
              </a:rPr>
              <a:t>shortening the distance to the metro station by taking the square root.</a:t>
            </a:r>
            <a:r>
              <a:rPr lang="en-US" dirty="0"/>
              <a:t> </a:t>
            </a:r>
          </a:p>
          <a:p>
            <a:endParaRPr lang="en-US" dirty="0"/>
          </a:p>
          <a:p>
            <a:pPr marL="285750" indent="-285750">
              <a:buFont typeface="Arial" panose="020B0604020202020204" pitchFamily="34" charset="0"/>
              <a:buChar char="•"/>
            </a:pPr>
            <a:r>
              <a:rPr lang="en-US" dirty="0"/>
              <a:t>Look at the </a:t>
            </a:r>
            <a:r>
              <a:rPr lang="en-US" dirty="0" err="1"/>
              <a:t>regplot</a:t>
            </a:r>
            <a:r>
              <a:rPr lang="en-US" dirty="0"/>
              <a:t> (</a:t>
            </a:r>
            <a:r>
              <a:rPr lang="en-US" dirty="0" err="1"/>
              <a:t>dist_to_mrt_m</a:t>
            </a:r>
            <a:r>
              <a:rPr lang="en-US" dirty="0"/>
              <a:t> vs </a:t>
            </a:r>
            <a:r>
              <a:rPr lang="en-US" dirty="0" err="1"/>
              <a:t>price_twd_msq</a:t>
            </a:r>
            <a:r>
              <a:rPr lang="en-US" dirty="0"/>
              <a:t>). </a:t>
            </a:r>
          </a:p>
          <a:p>
            <a:pPr marL="285750" indent="-285750">
              <a:buFont typeface="Arial" panose="020B0604020202020204" pitchFamily="34" charset="0"/>
              <a:buChar char="•"/>
            </a:pPr>
            <a:r>
              <a:rPr lang="en-US" dirty="0"/>
              <a:t>Add a new column to </a:t>
            </a:r>
            <a:r>
              <a:rPr lang="en-US" dirty="0" err="1"/>
              <a:t>taiwan_real_estate</a:t>
            </a:r>
            <a:r>
              <a:rPr lang="en-US" dirty="0"/>
              <a:t> called </a:t>
            </a:r>
            <a:r>
              <a:rPr lang="en-US" dirty="0" err="1"/>
              <a:t>sqrt_dist_to_mrt_m</a:t>
            </a:r>
            <a:r>
              <a:rPr lang="en-US" dirty="0"/>
              <a:t> that contains the square root of </a:t>
            </a:r>
            <a:r>
              <a:rPr lang="en-US" dirty="0" err="1"/>
              <a:t>dist_to_mrt_m</a:t>
            </a:r>
            <a:r>
              <a:rPr lang="en-US" dirty="0"/>
              <a:t>.</a:t>
            </a:r>
          </a:p>
          <a:p>
            <a:pPr marL="285750" indent="-285750">
              <a:buFont typeface="Arial" panose="020B0604020202020204" pitchFamily="34" charset="0"/>
              <a:buChar char="•"/>
            </a:pPr>
            <a:r>
              <a:rPr lang="en-US" dirty="0"/>
              <a:t>Create the same scatter plot (with </a:t>
            </a:r>
            <a:r>
              <a:rPr lang="en-US" dirty="0" err="1"/>
              <a:t>regplot</a:t>
            </a:r>
            <a:r>
              <a:rPr lang="en-US" dirty="0"/>
              <a:t>) as the first one but use the new transformed variable on the x-axis instead.</a:t>
            </a:r>
          </a:p>
          <a:p>
            <a:pPr marL="285750" indent="-285750">
              <a:buFont typeface="Arial" panose="020B0604020202020204" pitchFamily="34" charset="0"/>
              <a:buChar char="•"/>
            </a:pPr>
            <a:r>
              <a:rPr lang="en-US" dirty="0"/>
              <a:t>Look at the new plot. Notice how the numbers on the x-axis have changed. This is a different line to what was shown before. Do the points track the line more closely?</a:t>
            </a:r>
          </a:p>
        </p:txBody>
      </p:sp>
      <p:sp>
        <p:nvSpPr>
          <p:cNvPr id="5" name="TextBox 4">
            <a:extLst>
              <a:ext uri="{FF2B5EF4-FFF2-40B4-BE49-F238E27FC236}">
                <a16:creationId xmlns:a16="http://schemas.microsoft.com/office/drawing/2014/main" id="{AFD88516-2B34-8551-A168-F832D227D0D3}"/>
              </a:ext>
            </a:extLst>
          </p:cNvPr>
          <p:cNvSpPr txBox="1"/>
          <p:nvPr/>
        </p:nvSpPr>
        <p:spPr>
          <a:xfrm>
            <a:off x="1593761" y="3718679"/>
            <a:ext cx="9237372" cy="3139321"/>
          </a:xfrm>
          <a:prstGeom prst="rect">
            <a:avLst/>
          </a:prstGeom>
          <a:noFill/>
        </p:spPr>
        <p:txBody>
          <a:bodyPr wrap="square">
            <a:spAutoFit/>
          </a:bodyPr>
          <a:lstStyle/>
          <a:p>
            <a:r>
              <a:rPr lang="en-US" dirty="0" err="1">
                <a:solidFill>
                  <a:srgbClr val="FF0000"/>
                </a:solidFill>
              </a:rPr>
              <a:t>sns.regplot</a:t>
            </a:r>
            <a:r>
              <a:rPr lang="en-US" dirty="0">
                <a:solidFill>
                  <a:srgbClr val="FF0000"/>
                </a:solidFill>
              </a:rPr>
              <a:t>(x="</a:t>
            </a:r>
            <a:r>
              <a:rPr lang="en-US" dirty="0" err="1">
                <a:solidFill>
                  <a:srgbClr val="FF0000"/>
                </a:solidFill>
              </a:rPr>
              <a:t>dist_to_mrt_m</a:t>
            </a:r>
            <a:r>
              <a:rPr lang="en-US" dirty="0">
                <a:solidFill>
                  <a:srgbClr val="FF0000"/>
                </a:solidFill>
              </a:rPr>
              <a:t>", y="</a:t>
            </a:r>
            <a:r>
              <a:rPr lang="en-US" dirty="0" err="1">
                <a:solidFill>
                  <a:srgbClr val="FF0000"/>
                </a:solidFill>
              </a:rPr>
              <a:t>price_twd_msq</a:t>
            </a:r>
            <a:r>
              <a:rPr lang="en-US" dirty="0">
                <a:solidFill>
                  <a:srgbClr val="FF0000"/>
                </a:solidFill>
              </a:rPr>
              <a:t>", data=</a:t>
            </a:r>
            <a:r>
              <a:rPr lang="en-US" dirty="0" err="1">
                <a:solidFill>
                  <a:srgbClr val="FF0000"/>
                </a:solidFill>
              </a:rPr>
              <a:t>taiwan_real_estate</a:t>
            </a:r>
            <a:r>
              <a:rPr lang="en-US" dirty="0">
                <a:solidFill>
                  <a:srgbClr val="FF0000"/>
                </a:solidFill>
              </a:rPr>
              <a:t>, ci=None)</a:t>
            </a:r>
          </a:p>
          <a:p>
            <a:r>
              <a:rPr lang="en-US" dirty="0" err="1">
                <a:solidFill>
                  <a:srgbClr val="FF0000"/>
                </a:solidFill>
              </a:rPr>
              <a:t>plt.show</a:t>
            </a:r>
            <a:r>
              <a:rPr lang="en-US" dirty="0">
                <a:solidFill>
                  <a:srgbClr val="FF0000"/>
                </a:solidFill>
              </a:rPr>
              <a:t>()</a:t>
            </a:r>
          </a:p>
          <a:p>
            <a:endParaRPr lang="en-US" dirty="0">
              <a:solidFill>
                <a:srgbClr val="FF0000"/>
              </a:solidFill>
            </a:endParaRPr>
          </a:p>
          <a:p>
            <a:r>
              <a:rPr lang="en-US" dirty="0">
                <a:solidFill>
                  <a:srgbClr val="FF0000"/>
                </a:solidFill>
              </a:rPr>
              <a:t># Create </a:t>
            </a:r>
            <a:r>
              <a:rPr lang="en-US" dirty="0" err="1">
                <a:solidFill>
                  <a:srgbClr val="FF0000"/>
                </a:solidFill>
              </a:rPr>
              <a:t>sqrt_dist_to_mrt_m</a:t>
            </a:r>
            <a:endParaRPr lang="en-US" dirty="0">
              <a:solidFill>
                <a:srgbClr val="FF0000"/>
              </a:solidFill>
            </a:endParaRPr>
          </a:p>
          <a:p>
            <a:r>
              <a:rPr lang="en-US" dirty="0" err="1">
                <a:solidFill>
                  <a:srgbClr val="FF0000"/>
                </a:solidFill>
              </a:rPr>
              <a:t>taiwan_real_estate</a:t>
            </a:r>
            <a:r>
              <a:rPr lang="en-US" dirty="0">
                <a:solidFill>
                  <a:srgbClr val="FF0000"/>
                </a:solidFill>
              </a:rPr>
              <a:t>["</a:t>
            </a:r>
            <a:r>
              <a:rPr lang="en-US" dirty="0" err="1">
                <a:solidFill>
                  <a:srgbClr val="FF0000"/>
                </a:solidFill>
              </a:rPr>
              <a:t>sqrt_dist_to_mrt_m</a:t>
            </a:r>
            <a:r>
              <a:rPr lang="en-US" dirty="0">
                <a:solidFill>
                  <a:srgbClr val="FF0000"/>
                </a:solidFill>
              </a:rPr>
              <a:t>"] = </a:t>
            </a:r>
            <a:r>
              <a:rPr lang="en-US" dirty="0" err="1">
                <a:solidFill>
                  <a:srgbClr val="FF0000"/>
                </a:solidFill>
              </a:rPr>
              <a:t>np.sqrt</a:t>
            </a:r>
            <a:r>
              <a:rPr lang="en-US" dirty="0">
                <a:solidFill>
                  <a:srgbClr val="FF0000"/>
                </a:solidFill>
              </a:rPr>
              <a:t>(</a:t>
            </a:r>
            <a:r>
              <a:rPr lang="en-US" dirty="0" err="1">
                <a:solidFill>
                  <a:srgbClr val="FF0000"/>
                </a:solidFill>
              </a:rPr>
              <a:t>taiwan_real_estate</a:t>
            </a:r>
            <a:r>
              <a:rPr lang="en-US" dirty="0">
                <a:solidFill>
                  <a:srgbClr val="FF0000"/>
                </a:solidFill>
              </a:rPr>
              <a:t>["</a:t>
            </a:r>
            <a:r>
              <a:rPr lang="en-US" dirty="0" err="1">
                <a:solidFill>
                  <a:srgbClr val="FF0000"/>
                </a:solidFill>
              </a:rPr>
              <a:t>dist_to_mrt_m</a:t>
            </a:r>
            <a:r>
              <a:rPr lang="en-US" dirty="0">
                <a:solidFill>
                  <a:srgbClr val="FF0000"/>
                </a:solidFill>
              </a:rPr>
              <a:t>"])</a:t>
            </a:r>
          </a:p>
          <a:p>
            <a:endParaRPr lang="en-US" dirty="0">
              <a:solidFill>
                <a:srgbClr val="FF0000"/>
              </a:solidFill>
            </a:endParaRPr>
          </a:p>
          <a:p>
            <a:r>
              <a:rPr lang="en-US" dirty="0" err="1">
                <a:solidFill>
                  <a:srgbClr val="FF0000"/>
                </a:solidFill>
              </a:rPr>
              <a:t>plt.figure</a:t>
            </a:r>
            <a:r>
              <a:rPr lang="en-US" dirty="0">
                <a:solidFill>
                  <a:srgbClr val="FF0000"/>
                </a:solidFill>
              </a:rPr>
              <a:t>()</a:t>
            </a:r>
          </a:p>
          <a:p>
            <a:endParaRPr lang="en-US" dirty="0">
              <a:solidFill>
                <a:srgbClr val="FF0000"/>
              </a:solidFill>
            </a:endParaRPr>
          </a:p>
          <a:p>
            <a:r>
              <a:rPr lang="en-US" dirty="0">
                <a:solidFill>
                  <a:srgbClr val="FF0000"/>
                </a:solidFill>
              </a:rPr>
              <a:t># Plot using the transformed variable</a:t>
            </a:r>
          </a:p>
          <a:p>
            <a:r>
              <a:rPr lang="en-US" dirty="0" err="1">
                <a:solidFill>
                  <a:srgbClr val="FF0000"/>
                </a:solidFill>
              </a:rPr>
              <a:t>sns.regplot</a:t>
            </a:r>
            <a:r>
              <a:rPr lang="en-US" dirty="0">
                <a:solidFill>
                  <a:srgbClr val="FF0000"/>
                </a:solidFill>
              </a:rPr>
              <a:t>(x="</a:t>
            </a:r>
            <a:r>
              <a:rPr lang="en-US" dirty="0" err="1">
                <a:solidFill>
                  <a:srgbClr val="FF0000"/>
                </a:solidFill>
              </a:rPr>
              <a:t>sqrt_dist_to_mrt_m</a:t>
            </a:r>
            <a:r>
              <a:rPr lang="en-US" dirty="0">
                <a:solidFill>
                  <a:srgbClr val="FF0000"/>
                </a:solidFill>
              </a:rPr>
              <a:t>", y="</a:t>
            </a:r>
            <a:r>
              <a:rPr lang="en-US" dirty="0" err="1">
                <a:solidFill>
                  <a:srgbClr val="FF0000"/>
                </a:solidFill>
              </a:rPr>
              <a:t>price_twd_msq</a:t>
            </a:r>
            <a:r>
              <a:rPr lang="en-US" dirty="0">
                <a:solidFill>
                  <a:srgbClr val="FF0000"/>
                </a:solidFill>
              </a:rPr>
              <a:t>", data=</a:t>
            </a:r>
            <a:r>
              <a:rPr lang="en-US" dirty="0" err="1">
                <a:solidFill>
                  <a:srgbClr val="FF0000"/>
                </a:solidFill>
              </a:rPr>
              <a:t>taiwan_real_estate</a:t>
            </a:r>
            <a:r>
              <a:rPr lang="en-US" dirty="0">
                <a:solidFill>
                  <a:srgbClr val="FF0000"/>
                </a:solidFill>
              </a:rPr>
              <a:t>, ci=None)</a:t>
            </a:r>
          </a:p>
          <a:p>
            <a:r>
              <a:rPr lang="en-US" dirty="0" err="1">
                <a:solidFill>
                  <a:srgbClr val="FF0000"/>
                </a:solidFill>
              </a:rPr>
              <a:t>plt.show</a:t>
            </a:r>
            <a:r>
              <a:rPr lang="en-US" dirty="0">
                <a:solidFill>
                  <a:srgbClr val="FF0000"/>
                </a:solidFill>
              </a:rPr>
              <a:t>()</a:t>
            </a:r>
          </a:p>
        </p:txBody>
      </p:sp>
    </p:spTree>
    <p:extLst>
      <p:ext uri="{BB962C8B-B14F-4D97-AF65-F5344CB8AC3E}">
        <p14:creationId xmlns:p14="http://schemas.microsoft.com/office/powerpoint/2010/main" val="16954474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E41D67-8247-CEF2-2BE6-CD310076C155}"/>
              </a:ext>
            </a:extLst>
          </p:cNvPr>
          <p:cNvSpPr txBox="1"/>
          <p:nvPr/>
        </p:nvSpPr>
        <p:spPr>
          <a:xfrm>
            <a:off x="370267" y="330385"/>
            <a:ext cx="11555569" cy="646331"/>
          </a:xfrm>
          <a:prstGeom prst="rect">
            <a:avLst/>
          </a:prstGeom>
          <a:noFill/>
        </p:spPr>
        <p:txBody>
          <a:bodyPr wrap="square">
            <a:spAutoFit/>
          </a:bodyPr>
          <a:lstStyle/>
          <a:p>
            <a:pPr marL="285750" indent="-285750">
              <a:buFont typeface="Arial" panose="020B0604020202020204" pitchFamily="34" charset="0"/>
              <a:buChar char="•"/>
            </a:pPr>
            <a:r>
              <a:rPr lang="en-US" dirty="0"/>
              <a:t>Run a linear regression of </a:t>
            </a:r>
            <a:r>
              <a:rPr lang="en-US" dirty="0" err="1"/>
              <a:t>price_twd_msq</a:t>
            </a:r>
            <a:r>
              <a:rPr lang="en-US" dirty="0"/>
              <a:t> versus the square root of </a:t>
            </a:r>
            <a:r>
              <a:rPr lang="en-US" dirty="0" err="1"/>
              <a:t>dist_to_mrt_m</a:t>
            </a:r>
            <a:r>
              <a:rPr lang="en-US" dirty="0"/>
              <a:t> using </a:t>
            </a:r>
            <a:r>
              <a:rPr lang="en-US" dirty="0" err="1"/>
              <a:t>taiwan_real_estate</a:t>
            </a:r>
            <a:r>
              <a:rPr lang="en-US" dirty="0"/>
              <a:t>.</a:t>
            </a:r>
          </a:p>
          <a:p>
            <a:pPr marL="285750" indent="-285750">
              <a:buFont typeface="Arial" panose="020B0604020202020204" pitchFamily="34" charset="0"/>
              <a:buChar char="•"/>
            </a:pPr>
            <a:r>
              <a:rPr lang="en-US" dirty="0"/>
              <a:t>Print the parameters.</a:t>
            </a:r>
          </a:p>
        </p:txBody>
      </p:sp>
      <p:sp>
        <p:nvSpPr>
          <p:cNvPr id="5" name="TextBox 4">
            <a:extLst>
              <a:ext uri="{FF2B5EF4-FFF2-40B4-BE49-F238E27FC236}">
                <a16:creationId xmlns:a16="http://schemas.microsoft.com/office/drawing/2014/main" id="{C6E5918C-6FEC-4A68-14D1-9A2C28FEF807}"/>
              </a:ext>
            </a:extLst>
          </p:cNvPr>
          <p:cNvSpPr txBox="1"/>
          <p:nvPr/>
        </p:nvSpPr>
        <p:spPr>
          <a:xfrm>
            <a:off x="1081825" y="1160956"/>
            <a:ext cx="10844011" cy="1477328"/>
          </a:xfrm>
          <a:prstGeom prst="rect">
            <a:avLst/>
          </a:prstGeom>
          <a:noFill/>
        </p:spPr>
        <p:txBody>
          <a:bodyPr wrap="square">
            <a:spAutoFit/>
          </a:bodyPr>
          <a:lstStyle/>
          <a:p>
            <a:r>
              <a:rPr lang="en-US" dirty="0">
                <a:solidFill>
                  <a:srgbClr val="FF0000"/>
                </a:solidFill>
              </a:rPr>
              <a:t># Run a linear regression of </a:t>
            </a:r>
            <a:r>
              <a:rPr lang="en-US" dirty="0" err="1">
                <a:solidFill>
                  <a:srgbClr val="FF0000"/>
                </a:solidFill>
              </a:rPr>
              <a:t>price_twd_msq</a:t>
            </a:r>
            <a:r>
              <a:rPr lang="en-US" dirty="0">
                <a:solidFill>
                  <a:srgbClr val="FF0000"/>
                </a:solidFill>
              </a:rPr>
              <a:t> vs. square root of </a:t>
            </a:r>
            <a:r>
              <a:rPr lang="en-US" dirty="0" err="1">
                <a:solidFill>
                  <a:srgbClr val="FF0000"/>
                </a:solidFill>
              </a:rPr>
              <a:t>dist_to_mrt_m</a:t>
            </a:r>
            <a:r>
              <a:rPr lang="en-US" dirty="0">
                <a:solidFill>
                  <a:srgbClr val="FF0000"/>
                </a:solidFill>
              </a:rPr>
              <a:t> using </a:t>
            </a:r>
            <a:r>
              <a:rPr lang="en-US" dirty="0" err="1">
                <a:solidFill>
                  <a:srgbClr val="FF0000"/>
                </a:solidFill>
              </a:rPr>
              <a:t>taiwan_real_estate</a:t>
            </a:r>
            <a:endParaRPr lang="en-US" dirty="0">
              <a:solidFill>
                <a:srgbClr val="FF0000"/>
              </a:solidFill>
            </a:endParaRPr>
          </a:p>
          <a:p>
            <a:r>
              <a:rPr lang="en-US" dirty="0" err="1">
                <a:solidFill>
                  <a:srgbClr val="FF0000"/>
                </a:solidFill>
              </a:rPr>
              <a:t>mdl_price_vs_dist</a:t>
            </a:r>
            <a:r>
              <a:rPr lang="en-US" dirty="0">
                <a:solidFill>
                  <a:srgbClr val="FF0000"/>
                </a:solidFill>
              </a:rPr>
              <a:t> = </a:t>
            </a:r>
            <a:r>
              <a:rPr lang="en-US" dirty="0" err="1">
                <a:solidFill>
                  <a:srgbClr val="FF0000"/>
                </a:solidFill>
              </a:rPr>
              <a:t>ols</a:t>
            </a:r>
            <a:r>
              <a:rPr lang="en-US" dirty="0">
                <a:solidFill>
                  <a:srgbClr val="FF0000"/>
                </a:solidFill>
              </a:rPr>
              <a:t>("</a:t>
            </a:r>
            <a:r>
              <a:rPr lang="en-US" dirty="0" err="1">
                <a:solidFill>
                  <a:srgbClr val="FF0000"/>
                </a:solidFill>
              </a:rPr>
              <a:t>price_twd_msq</a:t>
            </a:r>
            <a:r>
              <a:rPr lang="en-US" dirty="0">
                <a:solidFill>
                  <a:srgbClr val="FF0000"/>
                </a:solidFill>
              </a:rPr>
              <a:t> ~ </a:t>
            </a:r>
            <a:r>
              <a:rPr lang="en-US" dirty="0" err="1">
                <a:solidFill>
                  <a:srgbClr val="FF0000"/>
                </a:solidFill>
              </a:rPr>
              <a:t>sqrt_dist_to_mrt_m</a:t>
            </a:r>
            <a:r>
              <a:rPr lang="en-US" dirty="0">
                <a:solidFill>
                  <a:srgbClr val="FF0000"/>
                </a:solidFill>
              </a:rPr>
              <a:t>", data=</a:t>
            </a:r>
            <a:r>
              <a:rPr lang="en-US" dirty="0" err="1">
                <a:solidFill>
                  <a:srgbClr val="FF0000"/>
                </a:solidFill>
              </a:rPr>
              <a:t>taiwan_real_estate</a:t>
            </a:r>
            <a:r>
              <a:rPr lang="en-US" dirty="0">
                <a:solidFill>
                  <a:srgbClr val="FF0000"/>
                </a:solidFill>
              </a:rPr>
              <a:t>).fit()</a:t>
            </a:r>
          </a:p>
          <a:p>
            <a:endParaRPr lang="en-US" dirty="0">
              <a:solidFill>
                <a:srgbClr val="FF0000"/>
              </a:solidFill>
            </a:endParaRPr>
          </a:p>
          <a:p>
            <a:r>
              <a:rPr lang="en-US" dirty="0">
                <a:solidFill>
                  <a:srgbClr val="FF0000"/>
                </a:solidFill>
              </a:rPr>
              <a:t># Print the parameters</a:t>
            </a:r>
          </a:p>
          <a:p>
            <a:r>
              <a:rPr lang="en-US" dirty="0">
                <a:solidFill>
                  <a:srgbClr val="FF0000"/>
                </a:solidFill>
              </a:rPr>
              <a:t>print(</a:t>
            </a:r>
            <a:r>
              <a:rPr lang="en-US" dirty="0" err="1">
                <a:solidFill>
                  <a:srgbClr val="FF0000"/>
                </a:solidFill>
              </a:rPr>
              <a:t>mdl_price_vs_dist.params</a:t>
            </a:r>
            <a:r>
              <a:rPr lang="en-US" dirty="0">
                <a:solidFill>
                  <a:srgbClr val="FF0000"/>
                </a:solidFill>
              </a:rPr>
              <a:t>)</a:t>
            </a:r>
          </a:p>
        </p:txBody>
      </p:sp>
      <p:sp>
        <p:nvSpPr>
          <p:cNvPr id="7" name="TextBox 6">
            <a:extLst>
              <a:ext uri="{FF2B5EF4-FFF2-40B4-BE49-F238E27FC236}">
                <a16:creationId xmlns:a16="http://schemas.microsoft.com/office/drawing/2014/main" id="{87603525-2403-9B9B-6524-5466FD56A417}"/>
              </a:ext>
            </a:extLst>
          </p:cNvPr>
          <p:cNvSpPr txBox="1"/>
          <p:nvPr/>
        </p:nvSpPr>
        <p:spPr>
          <a:xfrm>
            <a:off x="370267" y="2693555"/>
            <a:ext cx="11272234" cy="1200329"/>
          </a:xfrm>
          <a:prstGeom prst="rect">
            <a:avLst/>
          </a:prstGeom>
          <a:noFill/>
        </p:spPr>
        <p:txBody>
          <a:bodyPr wrap="square">
            <a:spAutoFit/>
          </a:bodyPr>
          <a:lstStyle/>
          <a:p>
            <a:pPr marL="285750" indent="-285750">
              <a:buFont typeface="Arial" panose="020B0604020202020204" pitchFamily="34" charset="0"/>
              <a:buChar char="•"/>
            </a:pPr>
            <a:r>
              <a:rPr lang="en-US" dirty="0"/>
              <a:t>Create a DataFrame of predictions named </a:t>
            </a:r>
            <a:r>
              <a:rPr lang="en-US" dirty="0" err="1"/>
              <a:t>prediction_data</a:t>
            </a:r>
            <a:r>
              <a:rPr lang="en-US" dirty="0"/>
              <a:t> by adding a column of predictions called </a:t>
            </a:r>
            <a:r>
              <a:rPr lang="en-US" dirty="0" err="1"/>
              <a:t>price_twd_msq</a:t>
            </a:r>
            <a:r>
              <a:rPr lang="en-US" dirty="0"/>
              <a:t> to </a:t>
            </a:r>
            <a:r>
              <a:rPr lang="en-US" dirty="0" err="1"/>
              <a:t>explanatory_data</a:t>
            </a:r>
            <a:r>
              <a:rPr lang="en-US" dirty="0"/>
              <a:t>. </a:t>
            </a:r>
          </a:p>
          <a:p>
            <a:pPr marL="285750" indent="-285750">
              <a:buFont typeface="Arial" panose="020B0604020202020204" pitchFamily="34" charset="0"/>
              <a:buChar char="•"/>
            </a:pPr>
            <a:r>
              <a:rPr lang="en-US" dirty="0"/>
              <a:t>Predict using </a:t>
            </a:r>
            <a:r>
              <a:rPr lang="en-US" dirty="0" err="1"/>
              <a:t>mdl_price_vs_dist</a:t>
            </a:r>
            <a:r>
              <a:rPr lang="en-US" dirty="0"/>
              <a:t> and </a:t>
            </a:r>
            <a:r>
              <a:rPr lang="en-US" dirty="0" err="1"/>
              <a:t>explanatory_data</a:t>
            </a:r>
            <a:r>
              <a:rPr lang="en-US" dirty="0"/>
              <a:t>.</a:t>
            </a:r>
          </a:p>
          <a:p>
            <a:pPr marL="285750" indent="-285750">
              <a:buFont typeface="Arial" panose="020B0604020202020204" pitchFamily="34" charset="0"/>
              <a:buChar char="•"/>
            </a:pPr>
            <a:r>
              <a:rPr lang="en-US" dirty="0"/>
              <a:t>Print the predictions.</a:t>
            </a:r>
          </a:p>
        </p:txBody>
      </p:sp>
      <p:sp>
        <p:nvSpPr>
          <p:cNvPr id="9" name="TextBox 8">
            <a:extLst>
              <a:ext uri="{FF2B5EF4-FFF2-40B4-BE49-F238E27FC236}">
                <a16:creationId xmlns:a16="http://schemas.microsoft.com/office/drawing/2014/main" id="{E7C33F46-04CA-CD95-5CD5-8D43F66FB3E6}"/>
              </a:ext>
            </a:extLst>
          </p:cNvPr>
          <p:cNvSpPr txBox="1"/>
          <p:nvPr/>
        </p:nvSpPr>
        <p:spPr>
          <a:xfrm>
            <a:off x="1060896" y="3893884"/>
            <a:ext cx="9890975" cy="2862322"/>
          </a:xfrm>
          <a:prstGeom prst="rect">
            <a:avLst/>
          </a:prstGeom>
          <a:noFill/>
        </p:spPr>
        <p:txBody>
          <a:bodyPr wrap="square">
            <a:spAutoFit/>
          </a:bodyPr>
          <a:lstStyle/>
          <a:p>
            <a:r>
              <a:rPr lang="en-US" dirty="0" err="1">
                <a:solidFill>
                  <a:srgbClr val="FF0000"/>
                </a:solidFill>
              </a:rPr>
              <a:t>explanatory_data</a:t>
            </a:r>
            <a:r>
              <a:rPr lang="en-US" dirty="0">
                <a:solidFill>
                  <a:srgbClr val="FF0000"/>
                </a:solidFill>
              </a:rPr>
              <a:t> = </a:t>
            </a:r>
            <a:r>
              <a:rPr lang="en-US" dirty="0" err="1">
                <a:solidFill>
                  <a:srgbClr val="FF0000"/>
                </a:solidFill>
              </a:rPr>
              <a:t>pd.DataFrame</a:t>
            </a:r>
            <a:r>
              <a:rPr lang="en-US" dirty="0">
                <a:solidFill>
                  <a:srgbClr val="FF0000"/>
                </a:solidFill>
              </a:rPr>
              <a:t>({"</a:t>
            </a:r>
            <a:r>
              <a:rPr lang="en-US" dirty="0" err="1">
                <a:solidFill>
                  <a:srgbClr val="FF0000"/>
                </a:solidFill>
              </a:rPr>
              <a:t>sqrt_dist_to_mrt_m</a:t>
            </a:r>
            <a:r>
              <a:rPr lang="en-US" dirty="0">
                <a:solidFill>
                  <a:srgbClr val="FF0000"/>
                </a:solidFill>
              </a:rPr>
              <a:t>": </a:t>
            </a:r>
            <a:r>
              <a:rPr lang="en-US" dirty="0" err="1">
                <a:solidFill>
                  <a:srgbClr val="FF0000"/>
                </a:solidFill>
              </a:rPr>
              <a:t>np.sqrt</a:t>
            </a:r>
            <a:r>
              <a:rPr lang="en-US" dirty="0">
                <a:solidFill>
                  <a:srgbClr val="FF0000"/>
                </a:solidFill>
              </a:rPr>
              <a:t>(</a:t>
            </a:r>
            <a:r>
              <a:rPr lang="en-US" dirty="0" err="1">
                <a:solidFill>
                  <a:srgbClr val="FF0000"/>
                </a:solidFill>
              </a:rPr>
              <a:t>np.arange</a:t>
            </a:r>
            <a:r>
              <a:rPr lang="en-US" dirty="0">
                <a:solidFill>
                  <a:srgbClr val="FF0000"/>
                </a:solidFill>
              </a:rPr>
              <a:t>(0, 81, 10) ** 2),</a:t>
            </a:r>
          </a:p>
          <a:p>
            <a:r>
              <a:rPr lang="en-US" dirty="0">
                <a:solidFill>
                  <a:srgbClr val="FF0000"/>
                </a:solidFill>
              </a:rPr>
              <a:t>                                "</a:t>
            </a:r>
            <a:r>
              <a:rPr lang="en-US" dirty="0" err="1">
                <a:solidFill>
                  <a:srgbClr val="FF0000"/>
                </a:solidFill>
              </a:rPr>
              <a:t>dist_to_mrt_m</a:t>
            </a:r>
            <a:r>
              <a:rPr lang="en-US" dirty="0">
                <a:solidFill>
                  <a:srgbClr val="FF0000"/>
                </a:solidFill>
              </a:rPr>
              <a:t>": </a:t>
            </a:r>
            <a:r>
              <a:rPr lang="en-US" dirty="0" err="1">
                <a:solidFill>
                  <a:srgbClr val="FF0000"/>
                </a:solidFill>
              </a:rPr>
              <a:t>np.arange</a:t>
            </a:r>
            <a:r>
              <a:rPr lang="en-US" dirty="0">
                <a:solidFill>
                  <a:srgbClr val="FF0000"/>
                </a:solidFill>
              </a:rPr>
              <a:t>(0, 81, 10) ** 2})</a:t>
            </a:r>
          </a:p>
          <a:p>
            <a:endParaRPr lang="en-US" dirty="0">
              <a:solidFill>
                <a:srgbClr val="FF0000"/>
              </a:solidFill>
            </a:endParaRPr>
          </a:p>
          <a:p>
            <a:r>
              <a:rPr lang="en-US" dirty="0">
                <a:solidFill>
                  <a:srgbClr val="FF0000"/>
                </a:solidFill>
              </a:rPr>
              <a:t># Create </a:t>
            </a:r>
            <a:r>
              <a:rPr lang="en-US" dirty="0" err="1">
                <a:solidFill>
                  <a:srgbClr val="FF0000"/>
                </a:solidFill>
              </a:rPr>
              <a:t>prediction_data</a:t>
            </a:r>
            <a:r>
              <a:rPr lang="en-US" dirty="0">
                <a:solidFill>
                  <a:srgbClr val="FF0000"/>
                </a:solidFill>
              </a:rPr>
              <a:t> by adding a column of predictions to </a:t>
            </a:r>
            <a:r>
              <a:rPr lang="en-US" dirty="0" err="1">
                <a:solidFill>
                  <a:srgbClr val="FF0000"/>
                </a:solidFill>
              </a:rPr>
              <a:t>explantory_data</a:t>
            </a:r>
            <a:endParaRPr lang="en-US" dirty="0">
              <a:solidFill>
                <a:srgbClr val="FF0000"/>
              </a:solidFill>
            </a:endParaRPr>
          </a:p>
          <a:p>
            <a:r>
              <a:rPr lang="en-US" dirty="0" err="1">
                <a:solidFill>
                  <a:srgbClr val="FF0000"/>
                </a:solidFill>
              </a:rPr>
              <a:t>prediction_data</a:t>
            </a:r>
            <a:r>
              <a:rPr lang="en-US" dirty="0">
                <a:solidFill>
                  <a:srgbClr val="FF0000"/>
                </a:solidFill>
              </a:rPr>
              <a:t> = </a:t>
            </a:r>
            <a:r>
              <a:rPr lang="en-US" dirty="0" err="1">
                <a:solidFill>
                  <a:srgbClr val="FF0000"/>
                </a:solidFill>
              </a:rPr>
              <a:t>explanatory_data.assign</a:t>
            </a:r>
            <a:r>
              <a:rPr lang="en-US" dirty="0">
                <a:solidFill>
                  <a:srgbClr val="FF0000"/>
                </a:solidFill>
              </a:rPr>
              <a:t>(</a:t>
            </a:r>
          </a:p>
          <a:p>
            <a:r>
              <a:rPr lang="en-US" dirty="0">
                <a:solidFill>
                  <a:srgbClr val="FF0000"/>
                </a:solidFill>
              </a:rPr>
              <a:t>    </a:t>
            </a:r>
            <a:r>
              <a:rPr lang="en-US" dirty="0" err="1">
                <a:solidFill>
                  <a:srgbClr val="FF0000"/>
                </a:solidFill>
              </a:rPr>
              <a:t>price_twd_msq</a:t>
            </a:r>
            <a:r>
              <a:rPr lang="en-US" dirty="0">
                <a:solidFill>
                  <a:srgbClr val="FF0000"/>
                </a:solidFill>
              </a:rPr>
              <a:t> = </a:t>
            </a:r>
            <a:r>
              <a:rPr lang="en-US" dirty="0" err="1">
                <a:solidFill>
                  <a:srgbClr val="FF0000"/>
                </a:solidFill>
              </a:rPr>
              <a:t>mdl_price_vs_dist.predict</a:t>
            </a:r>
            <a:r>
              <a:rPr lang="en-US" dirty="0">
                <a:solidFill>
                  <a:srgbClr val="FF0000"/>
                </a:solidFill>
              </a:rPr>
              <a:t>(</a:t>
            </a:r>
            <a:r>
              <a:rPr lang="en-US" dirty="0" err="1">
                <a:solidFill>
                  <a:srgbClr val="FF0000"/>
                </a:solidFill>
              </a:rPr>
              <a:t>explanatory_data</a:t>
            </a:r>
            <a:r>
              <a:rPr lang="en-US" dirty="0">
                <a:solidFill>
                  <a:srgbClr val="FF0000"/>
                </a:solidFill>
              </a:rPr>
              <a:t>)</a:t>
            </a:r>
          </a:p>
          <a:p>
            <a:r>
              <a:rPr lang="en-US" dirty="0">
                <a:solidFill>
                  <a:srgbClr val="FF0000"/>
                </a:solidFill>
              </a:rPr>
              <a:t>)</a:t>
            </a:r>
          </a:p>
          <a:p>
            <a:endParaRPr lang="en-US" dirty="0">
              <a:solidFill>
                <a:srgbClr val="FF0000"/>
              </a:solidFill>
            </a:endParaRPr>
          </a:p>
          <a:p>
            <a:r>
              <a:rPr lang="en-US" dirty="0">
                <a:solidFill>
                  <a:srgbClr val="FF0000"/>
                </a:solidFill>
              </a:rPr>
              <a:t># Print the result</a:t>
            </a:r>
          </a:p>
          <a:p>
            <a:r>
              <a:rPr lang="en-US" dirty="0">
                <a:solidFill>
                  <a:srgbClr val="FF0000"/>
                </a:solidFill>
              </a:rPr>
              <a:t>print(</a:t>
            </a:r>
            <a:r>
              <a:rPr lang="en-US" dirty="0" err="1">
                <a:solidFill>
                  <a:srgbClr val="FF0000"/>
                </a:solidFill>
              </a:rPr>
              <a:t>prediction_data</a:t>
            </a:r>
            <a:r>
              <a:rPr lang="en-US" dirty="0">
                <a:solidFill>
                  <a:srgbClr val="FF0000"/>
                </a:solidFill>
              </a:rPr>
              <a:t>)</a:t>
            </a:r>
          </a:p>
        </p:txBody>
      </p:sp>
    </p:spTree>
    <p:extLst>
      <p:ext uri="{BB962C8B-B14F-4D97-AF65-F5344CB8AC3E}">
        <p14:creationId xmlns:p14="http://schemas.microsoft.com/office/powerpoint/2010/main" val="761663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40A0BC-6DE3-D692-0C3E-E6326C16ADBF}"/>
              </a:ext>
            </a:extLst>
          </p:cNvPr>
          <p:cNvSpPr txBox="1"/>
          <p:nvPr/>
        </p:nvSpPr>
        <p:spPr>
          <a:xfrm>
            <a:off x="344510" y="343264"/>
            <a:ext cx="10885868" cy="923330"/>
          </a:xfrm>
          <a:prstGeom prst="rect">
            <a:avLst/>
          </a:prstGeom>
          <a:noFill/>
        </p:spPr>
        <p:txBody>
          <a:bodyPr wrap="square">
            <a:spAutoFit/>
          </a:bodyPr>
          <a:lstStyle/>
          <a:p>
            <a:r>
              <a:rPr lang="en-US" dirty="0"/>
              <a:t>Add a layer to your </a:t>
            </a:r>
            <a:r>
              <a:rPr lang="en-US" dirty="0" err="1"/>
              <a:t>regplot</a:t>
            </a:r>
            <a:r>
              <a:rPr lang="en-US" dirty="0"/>
              <a:t> containing points from </a:t>
            </a:r>
            <a:r>
              <a:rPr lang="en-US" dirty="0" err="1"/>
              <a:t>prediction_data</a:t>
            </a:r>
            <a:r>
              <a:rPr lang="en-US" dirty="0"/>
              <a:t>, colored "red". Both with squared root and original values.</a:t>
            </a:r>
          </a:p>
          <a:p>
            <a:endParaRPr lang="en-US" dirty="0"/>
          </a:p>
        </p:txBody>
      </p:sp>
      <p:sp>
        <p:nvSpPr>
          <p:cNvPr id="5" name="TextBox 4">
            <a:extLst>
              <a:ext uri="{FF2B5EF4-FFF2-40B4-BE49-F238E27FC236}">
                <a16:creationId xmlns:a16="http://schemas.microsoft.com/office/drawing/2014/main" id="{55C33BDE-9C13-858F-2E6B-F4D03883E800}"/>
              </a:ext>
            </a:extLst>
          </p:cNvPr>
          <p:cNvSpPr txBox="1"/>
          <p:nvPr/>
        </p:nvSpPr>
        <p:spPr>
          <a:xfrm>
            <a:off x="344510" y="2274838"/>
            <a:ext cx="10525259" cy="1754326"/>
          </a:xfrm>
          <a:prstGeom prst="rect">
            <a:avLst/>
          </a:prstGeom>
          <a:noFill/>
        </p:spPr>
        <p:txBody>
          <a:bodyPr wrap="square">
            <a:spAutoFit/>
          </a:bodyPr>
          <a:lstStyle/>
          <a:p>
            <a:r>
              <a:rPr lang="en-US" dirty="0">
                <a:solidFill>
                  <a:srgbClr val="FF0000"/>
                </a:solidFill>
              </a:rPr>
              <a:t>fig = </a:t>
            </a:r>
            <a:r>
              <a:rPr lang="en-US" dirty="0" err="1">
                <a:solidFill>
                  <a:srgbClr val="FF0000"/>
                </a:solidFill>
              </a:rPr>
              <a:t>plt.figure</a:t>
            </a:r>
            <a:r>
              <a:rPr lang="en-US" dirty="0">
                <a:solidFill>
                  <a:srgbClr val="FF0000"/>
                </a:solidFill>
              </a:rPr>
              <a:t>()</a:t>
            </a:r>
          </a:p>
          <a:p>
            <a:r>
              <a:rPr lang="en-US" dirty="0" err="1">
                <a:solidFill>
                  <a:srgbClr val="FF0000"/>
                </a:solidFill>
              </a:rPr>
              <a:t>sns.regplot</a:t>
            </a:r>
            <a:r>
              <a:rPr lang="en-US" dirty="0">
                <a:solidFill>
                  <a:srgbClr val="FF0000"/>
                </a:solidFill>
              </a:rPr>
              <a:t>(x="</a:t>
            </a:r>
            <a:r>
              <a:rPr lang="en-US" dirty="0" err="1">
                <a:solidFill>
                  <a:srgbClr val="FF0000"/>
                </a:solidFill>
              </a:rPr>
              <a:t>sqrt_dist_to_mrt_m</a:t>
            </a:r>
            <a:r>
              <a:rPr lang="en-US" dirty="0">
                <a:solidFill>
                  <a:srgbClr val="FF0000"/>
                </a:solidFill>
              </a:rPr>
              <a:t>", y="</a:t>
            </a:r>
            <a:r>
              <a:rPr lang="en-US" dirty="0" err="1">
                <a:solidFill>
                  <a:srgbClr val="FF0000"/>
                </a:solidFill>
              </a:rPr>
              <a:t>price_twd_msq</a:t>
            </a:r>
            <a:r>
              <a:rPr lang="en-US" dirty="0">
                <a:solidFill>
                  <a:srgbClr val="FF0000"/>
                </a:solidFill>
              </a:rPr>
              <a:t>", data=</a:t>
            </a:r>
            <a:r>
              <a:rPr lang="en-US" dirty="0" err="1">
                <a:solidFill>
                  <a:srgbClr val="FF0000"/>
                </a:solidFill>
              </a:rPr>
              <a:t>taiwan_real_estate</a:t>
            </a:r>
            <a:r>
              <a:rPr lang="en-US" dirty="0">
                <a:solidFill>
                  <a:srgbClr val="FF0000"/>
                </a:solidFill>
              </a:rPr>
              <a:t>, ci=None)</a:t>
            </a:r>
          </a:p>
          <a:p>
            <a:endParaRPr lang="en-US" dirty="0">
              <a:solidFill>
                <a:srgbClr val="FF0000"/>
              </a:solidFill>
            </a:endParaRPr>
          </a:p>
          <a:p>
            <a:r>
              <a:rPr lang="en-US" dirty="0">
                <a:solidFill>
                  <a:srgbClr val="FF0000"/>
                </a:solidFill>
              </a:rPr>
              <a:t># Add a layer of your prediction points</a:t>
            </a:r>
          </a:p>
          <a:p>
            <a:r>
              <a:rPr lang="en-US" dirty="0" err="1">
                <a:solidFill>
                  <a:srgbClr val="FF0000"/>
                </a:solidFill>
              </a:rPr>
              <a:t>sns.scatterplot</a:t>
            </a:r>
            <a:r>
              <a:rPr lang="en-US" dirty="0">
                <a:solidFill>
                  <a:srgbClr val="FF0000"/>
                </a:solidFill>
              </a:rPr>
              <a:t>(x="</a:t>
            </a:r>
            <a:r>
              <a:rPr lang="en-US" dirty="0" err="1">
                <a:solidFill>
                  <a:srgbClr val="FF0000"/>
                </a:solidFill>
              </a:rPr>
              <a:t>sqrt_dist_to_mrt_m</a:t>
            </a:r>
            <a:r>
              <a:rPr lang="en-US" dirty="0">
                <a:solidFill>
                  <a:srgbClr val="FF0000"/>
                </a:solidFill>
              </a:rPr>
              <a:t>", y="</a:t>
            </a:r>
            <a:r>
              <a:rPr lang="en-US" dirty="0" err="1">
                <a:solidFill>
                  <a:srgbClr val="FF0000"/>
                </a:solidFill>
              </a:rPr>
              <a:t>price_twd_msq</a:t>
            </a:r>
            <a:r>
              <a:rPr lang="en-US" dirty="0">
                <a:solidFill>
                  <a:srgbClr val="FF0000"/>
                </a:solidFill>
              </a:rPr>
              <a:t>", data=</a:t>
            </a:r>
            <a:r>
              <a:rPr lang="en-US" dirty="0" err="1">
                <a:solidFill>
                  <a:srgbClr val="FF0000"/>
                </a:solidFill>
              </a:rPr>
              <a:t>prediction_data</a:t>
            </a:r>
            <a:r>
              <a:rPr lang="en-US" dirty="0">
                <a:solidFill>
                  <a:srgbClr val="FF0000"/>
                </a:solidFill>
              </a:rPr>
              <a:t>, color="red")</a:t>
            </a:r>
          </a:p>
          <a:p>
            <a:r>
              <a:rPr lang="en-US" dirty="0" err="1">
                <a:solidFill>
                  <a:srgbClr val="FF0000"/>
                </a:solidFill>
              </a:rPr>
              <a:t>plt.show</a:t>
            </a:r>
            <a:r>
              <a:rPr lang="en-US" dirty="0">
                <a:solidFill>
                  <a:srgbClr val="FF0000"/>
                </a:solidFill>
              </a:rPr>
              <a:t>()</a:t>
            </a:r>
          </a:p>
        </p:txBody>
      </p:sp>
      <p:sp>
        <p:nvSpPr>
          <p:cNvPr id="7" name="TextBox 6">
            <a:extLst>
              <a:ext uri="{FF2B5EF4-FFF2-40B4-BE49-F238E27FC236}">
                <a16:creationId xmlns:a16="http://schemas.microsoft.com/office/drawing/2014/main" id="{866762A5-749C-303F-7D5A-F572260921A4}"/>
              </a:ext>
            </a:extLst>
          </p:cNvPr>
          <p:cNvSpPr txBox="1"/>
          <p:nvPr/>
        </p:nvSpPr>
        <p:spPr>
          <a:xfrm>
            <a:off x="344509" y="4312919"/>
            <a:ext cx="11001777" cy="1754326"/>
          </a:xfrm>
          <a:prstGeom prst="rect">
            <a:avLst/>
          </a:prstGeom>
          <a:noFill/>
        </p:spPr>
        <p:txBody>
          <a:bodyPr wrap="square">
            <a:spAutoFit/>
          </a:bodyPr>
          <a:lstStyle/>
          <a:p>
            <a:r>
              <a:rPr lang="en-US" dirty="0">
                <a:solidFill>
                  <a:srgbClr val="FF0000"/>
                </a:solidFill>
              </a:rPr>
              <a:t>fig = </a:t>
            </a:r>
            <a:r>
              <a:rPr lang="en-US" dirty="0" err="1">
                <a:solidFill>
                  <a:srgbClr val="FF0000"/>
                </a:solidFill>
              </a:rPr>
              <a:t>plt.figure</a:t>
            </a:r>
            <a:r>
              <a:rPr lang="en-US" dirty="0">
                <a:solidFill>
                  <a:srgbClr val="FF0000"/>
                </a:solidFill>
              </a:rPr>
              <a:t>()</a:t>
            </a:r>
          </a:p>
          <a:p>
            <a:r>
              <a:rPr lang="en-US" dirty="0" err="1">
                <a:solidFill>
                  <a:srgbClr val="FF0000"/>
                </a:solidFill>
              </a:rPr>
              <a:t>sns.regplot</a:t>
            </a:r>
            <a:r>
              <a:rPr lang="en-US" dirty="0">
                <a:solidFill>
                  <a:srgbClr val="FF0000"/>
                </a:solidFill>
              </a:rPr>
              <a:t>(x="</a:t>
            </a:r>
            <a:r>
              <a:rPr lang="en-US" dirty="0" err="1">
                <a:solidFill>
                  <a:srgbClr val="FF0000"/>
                </a:solidFill>
              </a:rPr>
              <a:t>dist_to_mrt_m</a:t>
            </a:r>
            <a:r>
              <a:rPr lang="en-US" dirty="0">
                <a:solidFill>
                  <a:srgbClr val="FF0000"/>
                </a:solidFill>
              </a:rPr>
              <a:t>", y="</a:t>
            </a:r>
            <a:r>
              <a:rPr lang="en-US" dirty="0" err="1">
                <a:solidFill>
                  <a:srgbClr val="FF0000"/>
                </a:solidFill>
              </a:rPr>
              <a:t>price_twd_msq</a:t>
            </a:r>
            <a:r>
              <a:rPr lang="en-US" dirty="0">
                <a:solidFill>
                  <a:srgbClr val="FF0000"/>
                </a:solidFill>
              </a:rPr>
              <a:t>", data=</a:t>
            </a:r>
            <a:r>
              <a:rPr lang="en-US" dirty="0" err="1">
                <a:solidFill>
                  <a:srgbClr val="FF0000"/>
                </a:solidFill>
              </a:rPr>
              <a:t>taiwan_real_estate</a:t>
            </a:r>
            <a:r>
              <a:rPr lang="en-US" dirty="0">
                <a:solidFill>
                  <a:srgbClr val="FF0000"/>
                </a:solidFill>
              </a:rPr>
              <a:t>, ci=None)</a:t>
            </a:r>
          </a:p>
          <a:p>
            <a:endParaRPr lang="en-US" dirty="0">
              <a:solidFill>
                <a:srgbClr val="FF0000"/>
              </a:solidFill>
            </a:endParaRPr>
          </a:p>
          <a:p>
            <a:r>
              <a:rPr lang="en-US" dirty="0">
                <a:solidFill>
                  <a:srgbClr val="FF0000"/>
                </a:solidFill>
              </a:rPr>
              <a:t># Add a layer of your prediction points</a:t>
            </a:r>
          </a:p>
          <a:p>
            <a:r>
              <a:rPr lang="en-US" dirty="0" err="1">
                <a:solidFill>
                  <a:srgbClr val="FF0000"/>
                </a:solidFill>
              </a:rPr>
              <a:t>sns.scatterplot</a:t>
            </a:r>
            <a:r>
              <a:rPr lang="en-US" dirty="0">
                <a:solidFill>
                  <a:srgbClr val="FF0000"/>
                </a:solidFill>
              </a:rPr>
              <a:t>(x="</a:t>
            </a:r>
            <a:r>
              <a:rPr lang="en-US" dirty="0" err="1">
                <a:solidFill>
                  <a:srgbClr val="FF0000"/>
                </a:solidFill>
              </a:rPr>
              <a:t>dist_to_mrt_m</a:t>
            </a:r>
            <a:r>
              <a:rPr lang="en-US" dirty="0">
                <a:solidFill>
                  <a:srgbClr val="FF0000"/>
                </a:solidFill>
              </a:rPr>
              <a:t>", y="</a:t>
            </a:r>
            <a:r>
              <a:rPr lang="en-US" dirty="0" err="1">
                <a:solidFill>
                  <a:srgbClr val="FF0000"/>
                </a:solidFill>
              </a:rPr>
              <a:t>price_twd_msq</a:t>
            </a:r>
            <a:r>
              <a:rPr lang="en-US" dirty="0">
                <a:solidFill>
                  <a:srgbClr val="FF0000"/>
                </a:solidFill>
              </a:rPr>
              <a:t>", data=</a:t>
            </a:r>
            <a:r>
              <a:rPr lang="en-US" dirty="0" err="1">
                <a:solidFill>
                  <a:srgbClr val="FF0000"/>
                </a:solidFill>
              </a:rPr>
              <a:t>prediction_data</a:t>
            </a:r>
            <a:r>
              <a:rPr lang="en-US" dirty="0">
                <a:solidFill>
                  <a:srgbClr val="FF0000"/>
                </a:solidFill>
              </a:rPr>
              <a:t>, color="red")</a:t>
            </a:r>
          </a:p>
          <a:p>
            <a:r>
              <a:rPr lang="en-US" dirty="0" err="1">
                <a:solidFill>
                  <a:srgbClr val="FF0000"/>
                </a:solidFill>
              </a:rPr>
              <a:t>plt.show</a:t>
            </a:r>
            <a:r>
              <a:rPr lang="en-US" dirty="0">
                <a:solidFill>
                  <a:srgbClr val="FF0000"/>
                </a:solidFill>
              </a:rPr>
              <a:t>()</a:t>
            </a:r>
          </a:p>
        </p:txBody>
      </p:sp>
    </p:spTree>
    <p:extLst>
      <p:ext uri="{BB962C8B-B14F-4D97-AF65-F5344CB8AC3E}">
        <p14:creationId xmlns:p14="http://schemas.microsoft.com/office/powerpoint/2010/main" val="28719162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8CADD-BB47-C534-1713-B7DFEEF0D48E}"/>
              </a:ext>
            </a:extLst>
          </p:cNvPr>
          <p:cNvSpPr>
            <a:spLocks noGrp="1"/>
          </p:cNvSpPr>
          <p:nvPr>
            <p:ph type="ctrTitle"/>
          </p:nvPr>
        </p:nvSpPr>
        <p:spPr/>
        <p:txBody>
          <a:bodyPr/>
          <a:lstStyle/>
          <a:p>
            <a:r>
              <a:rPr lang="en-US" dirty="0"/>
              <a:t>Quantifying Model Fit</a:t>
            </a:r>
          </a:p>
        </p:txBody>
      </p:sp>
      <p:sp>
        <p:nvSpPr>
          <p:cNvPr id="3" name="Subtitle 2">
            <a:extLst>
              <a:ext uri="{FF2B5EF4-FFF2-40B4-BE49-F238E27FC236}">
                <a16:creationId xmlns:a16="http://schemas.microsoft.com/office/drawing/2014/main" id="{801AFC50-ADD9-8BCA-14FA-4694B85E3F43}"/>
              </a:ext>
            </a:extLst>
          </p:cNvPr>
          <p:cNvSpPr>
            <a:spLocks noGrp="1"/>
          </p:cNvSpPr>
          <p:nvPr>
            <p:ph type="subTitle" idx="1"/>
          </p:nvPr>
        </p:nvSpPr>
        <p:spPr/>
        <p:txBody>
          <a:bodyPr/>
          <a:lstStyle/>
          <a:p>
            <a:r>
              <a:rPr lang="en-US" dirty="0"/>
              <a:t>How good or bad model is</a:t>
            </a:r>
          </a:p>
        </p:txBody>
      </p:sp>
    </p:spTree>
    <p:extLst>
      <p:ext uri="{BB962C8B-B14F-4D97-AF65-F5344CB8AC3E}">
        <p14:creationId xmlns:p14="http://schemas.microsoft.com/office/powerpoint/2010/main" val="8099506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1579D9-88B3-9801-0475-1029FA5BB5B4}"/>
              </a:ext>
            </a:extLst>
          </p:cNvPr>
          <p:cNvPicPr>
            <a:picLocks noChangeAspect="1"/>
          </p:cNvPicPr>
          <p:nvPr/>
        </p:nvPicPr>
        <p:blipFill>
          <a:blip r:embed="rId2"/>
          <a:stretch>
            <a:fillRect/>
          </a:stretch>
        </p:blipFill>
        <p:spPr>
          <a:xfrm>
            <a:off x="551969" y="811303"/>
            <a:ext cx="11088061" cy="5235394"/>
          </a:xfrm>
          <a:prstGeom prst="rect">
            <a:avLst/>
          </a:prstGeom>
        </p:spPr>
      </p:pic>
    </p:spTree>
    <p:extLst>
      <p:ext uri="{BB962C8B-B14F-4D97-AF65-F5344CB8AC3E}">
        <p14:creationId xmlns:p14="http://schemas.microsoft.com/office/powerpoint/2010/main" val="8253385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642E5-1561-6ACA-DDA3-D93C33B8431A}"/>
              </a:ext>
            </a:extLst>
          </p:cNvPr>
          <p:cNvSpPr>
            <a:spLocks noGrp="1"/>
          </p:cNvSpPr>
          <p:nvPr>
            <p:ph type="title"/>
          </p:nvPr>
        </p:nvSpPr>
        <p:spPr/>
        <p:txBody>
          <a:bodyPr/>
          <a:lstStyle/>
          <a:p>
            <a:r>
              <a:rPr lang="en-US" dirty="0"/>
              <a:t>Coefficient of Determination</a:t>
            </a:r>
          </a:p>
        </p:txBody>
      </p:sp>
      <p:sp>
        <p:nvSpPr>
          <p:cNvPr id="3" name="Content Placeholder 2">
            <a:extLst>
              <a:ext uri="{FF2B5EF4-FFF2-40B4-BE49-F238E27FC236}">
                <a16:creationId xmlns:a16="http://schemas.microsoft.com/office/drawing/2014/main" id="{875A9353-3456-1955-583F-8A20E7475347}"/>
              </a:ext>
            </a:extLst>
          </p:cNvPr>
          <p:cNvSpPr>
            <a:spLocks noGrp="1"/>
          </p:cNvSpPr>
          <p:nvPr>
            <p:ph idx="1"/>
          </p:nvPr>
        </p:nvSpPr>
        <p:spPr/>
        <p:txBody>
          <a:bodyPr/>
          <a:lstStyle/>
          <a:p>
            <a:r>
              <a:rPr lang="en-US" dirty="0"/>
              <a:t>Sometimes called "r-squared" or "R-squared".</a:t>
            </a:r>
          </a:p>
          <a:p>
            <a:r>
              <a:rPr lang="en-US" dirty="0"/>
              <a:t>The proportion of the variance in the response variable that is predictable from the explanatory variable </a:t>
            </a:r>
          </a:p>
          <a:p>
            <a:pPr lvl="1"/>
            <a:r>
              <a:rPr lang="en-US" dirty="0"/>
              <a:t>1 means a perfect </a:t>
            </a:r>
          </a:p>
          <a:p>
            <a:pPr lvl="1"/>
            <a:r>
              <a:rPr lang="en-US" dirty="0"/>
              <a:t>0 means the worst possible</a:t>
            </a:r>
          </a:p>
        </p:txBody>
      </p:sp>
    </p:spTree>
    <p:extLst>
      <p:ext uri="{BB962C8B-B14F-4D97-AF65-F5344CB8AC3E}">
        <p14:creationId xmlns:p14="http://schemas.microsoft.com/office/powerpoint/2010/main" val="34792468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F7068-A269-5D71-5653-833FB32245C3}"/>
              </a:ext>
            </a:extLst>
          </p:cNvPr>
          <p:cNvPicPr>
            <a:picLocks noChangeAspect="1"/>
          </p:cNvPicPr>
          <p:nvPr/>
        </p:nvPicPr>
        <p:blipFill>
          <a:blip r:embed="rId2"/>
          <a:stretch>
            <a:fillRect/>
          </a:stretch>
        </p:blipFill>
        <p:spPr>
          <a:xfrm>
            <a:off x="1493622" y="0"/>
            <a:ext cx="9204756" cy="4486141"/>
          </a:xfrm>
          <a:prstGeom prst="rect">
            <a:avLst/>
          </a:prstGeom>
        </p:spPr>
      </p:pic>
      <p:pic>
        <p:nvPicPr>
          <p:cNvPr id="5" name="Picture 4">
            <a:extLst>
              <a:ext uri="{FF2B5EF4-FFF2-40B4-BE49-F238E27FC236}">
                <a16:creationId xmlns:a16="http://schemas.microsoft.com/office/drawing/2014/main" id="{CD340C0F-F23B-3D5B-402B-8ABBA807DA78}"/>
              </a:ext>
            </a:extLst>
          </p:cNvPr>
          <p:cNvPicPr>
            <a:picLocks noChangeAspect="1"/>
          </p:cNvPicPr>
          <p:nvPr/>
        </p:nvPicPr>
        <p:blipFill>
          <a:blip r:embed="rId3"/>
          <a:stretch>
            <a:fillRect/>
          </a:stretch>
        </p:blipFill>
        <p:spPr>
          <a:xfrm>
            <a:off x="1379094" y="4933944"/>
            <a:ext cx="9319284" cy="1834950"/>
          </a:xfrm>
          <a:prstGeom prst="rect">
            <a:avLst/>
          </a:prstGeom>
        </p:spPr>
      </p:pic>
    </p:spTree>
    <p:extLst>
      <p:ext uri="{BB962C8B-B14F-4D97-AF65-F5344CB8AC3E}">
        <p14:creationId xmlns:p14="http://schemas.microsoft.com/office/powerpoint/2010/main" val="1381386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5982C3-4CA7-FA1E-D23A-5F1E3029E14A}"/>
              </a:ext>
            </a:extLst>
          </p:cNvPr>
          <p:cNvPicPr>
            <a:picLocks noChangeAspect="1"/>
          </p:cNvPicPr>
          <p:nvPr/>
        </p:nvPicPr>
        <p:blipFill>
          <a:blip r:embed="rId2"/>
          <a:stretch>
            <a:fillRect/>
          </a:stretch>
        </p:blipFill>
        <p:spPr>
          <a:xfrm>
            <a:off x="0" y="166664"/>
            <a:ext cx="8044818" cy="3262336"/>
          </a:xfrm>
          <a:prstGeom prst="rect">
            <a:avLst/>
          </a:prstGeom>
        </p:spPr>
      </p:pic>
      <p:pic>
        <p:nvPicPr>
          <p:cNvPr id="8" name="Picture 7">
            <a:extLst>
              <a:ext uri="{FF2B5EF4-FFF2-40B4-BE49-F238E27FC236}">
                <a16:creationId xmlns:a16="http://schemas.microsoft.com/office/drawing/2014/main" id="{F5DD3836-FB86-A5CB-9011-18A3A338EA87}"/>
              </a:ext>
            </a:extLst>
          </p:cNvPr>
          <p:cNvPicPr>
            <a:picLocks noChangeAspect="1"/>
          </p:cNvPicPr>
          <p:nvPr/>
        </p:nvPicPr>
        <p:blipFill>
          <a:blip r:embed="rId3"/>
          <a:stretch>
            <a:fillRect/>
          </a:stretch>
        </p:blipFill>
        <p:spPr>
          <a:xfrm>
            <a:off x="4147183" y="3591041"/>
            <a:ext cx="8044817" cy="3266959"/>
          </a:xfrm>
          <a:prstGeom prst="rect">
            <a:avLst/>
          </a:prstGeom>
        </p:spPr>
      </p:pic>
    </p:spTree>
    <p:extLst>
      <p:ext uri="{BB962C8B-B14F-4D97-AF65-F5344CB8AC3E}">
        <p14:creationId xmlns:p14="http://schemas.microsoft.com/office/powerpoint/2010/main" val="14945356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066170-F8DE-74B3-F7C0-3FA81C8A04E5}"/>
              </a:ext>
            </a:extLst>
          </p:cNvPr>
          <p:cNvPicPr>
            <a:picLocks noChangeAspect="1"/>
          </p:cNvPicPr>
          <p:nvPr/>
        </p:nvPicPr>
        <p:blipFill>
          <a:blip r:embed="rId2"/>
          <a:stretch>
            <a:fillRect/>
          </a:stretch>
        </p:blipFill>
        <p:spPr>
          <a:xfrm>
            <a:off x="536728" y="620786"/>
            <a:ext cx="11118544" cy="5616427"/>
          </a:xfrm>
          <a:prstGeom prst="rect">
            <a:avLst/>
          </a:prstGeom>
        </p:spPr>
      </p:pic>
    </p:spTree>
    <p:extLst>
      <p:ext uri="{BB962C8B-B14F-4D97-AF65-F5344CB8AC3E}">
        <p14:creationId xmlns:p14="http://schemas.microsoft.com/office/powerpoint/2010/main" val="42333375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11E437-E23B-E084-1180-582D08BDDE27}"/>
              </a:ext>
            </a:extLst>
          </p:cNvPr>
          <p:cNvPicPr>
            <a:picLocks noChangeAspect="1"/>
          </p:cNvPicPr>
          <p:nvPr/>
        </p:nvPicPr>
        <p:blipFill>
          <a:blip r:embed="rId2"/>
          <a:stretch>
            <a:fillRect/>
          </a:stretch>
        </p:blipFill>
        <p:spPr>
          <a:xfrm>
            <a:off x="498625" y="0"/>
            <a:ext cx="11194750" cy="4580017"/>
          </a:xfrm>
          <a:prstGeom prst="rect">
            <a:avLst/>
          </a:prstGeom>
        </p:spPr>
      </p:pic>
      <p:pic>
        <p:nvPicPr>
          <p:cNvPr id="5" name="Picture 4">
            <a:extLst>
              <a:ext uri="{FF2B5EF4-FFF2-40B4-BE49-F238E27FC236}">
                <a16:creationId xmlns:a16="http://schemas.microsoft.com/office/drawing/2014/main" id="{CD05BD09-F1B0-B685-76E0-98497A0C6A5C}"/>
              </a:ext>
            </a:extLst>
          </p:cNvPr>
          <p:cNvPicPr>
            <a:picLocks noChangeAspect="1"/>
          </p:cNvPicPr>
          <p:nvPr/>
        </p:nvPicPr>
        <p:blipFill>
          <a:blip r:embed="rId3"/>
          <a:stretch>
            <a:fillRect/>
          </a:stretch>
        </p:blipFill>
        <p:spPr>
          <a:xfrm>
            <a:off x="574831" y="4580017"/>
            <a:ext cx="11042337" cy="2209992"/>
          </a:xfrm>
          <a:prstGeom prst="rect">
            <a:avLst/>
          </a:prstGeom>
        </p:spPr>
      </p:pic>
    </p:spTree>
    <p:extLst>
      <p:ext uri="{BB962C8B-B14F-4D97-AF65-F5344CB8AC3E}">
        <p14:creationId xmlns:p14="http://schemas.microsoft.com/office/powerpoint/2010/main" val="3286443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AF835B-6E65-AD3B-4378-98EF09E4F764}"/>
              </a:ext>
            </a:extLst>
          </p:cNvPr>
          <p:cNvSpPr txBox="1"/>
          <p:nvPr/>
        </p:nvSpPr>
        <p:spPr>
          <a:xfrm>
            <a:off x="309093" y="423293"/>
            <a:ext cx="8297980" cy="5355312"/>
          </a:xfrm>
          <a:prstGeom prst="rect">
            <a:avLst/>
          </a:prstGeom>
          <a:noFill/>
        </p:spPr>
        <p:txBody>
          <a:bodyPr wrap="square">
            <a:spAutoFit/>
          </a:bodyPr>
          <a:lstStyle/>
          <a:p>
            <a:r>
              <a:rPr lang="en-US" b="1" dirty="0"/>
              <a:t>HOMEWORK – Mini Project # 1 (Deadline: Next Week)</a:t>
            </a:r>
          </a:p>
          <a:p>
            <a:r>
              <a:rPr lang="en-US" dirty="0"/>
              <a:t>Transforming both response and explanatory variables.</a:t>
            </a:r>
          </a:p>
          <a:p>
            <a:endParaRPr lang="en-US" dirty="0"/>
          </a:p>
          <a:p>
            <a:r>
              <a:rPr lang="en-US" dirty="0"/>
              <a:t>The response variable can be transformed too, but this means you need an extra step at the end to undo that transformation. That is, you "back transform" the predictions.</a:t>
            </a:r>
          </a:p>
          <a:p>
            <a:endParaRPr lang="en-US" dirty="0"/>
          </a:p>
          <a:p>
            <a:r>
              <a:rPr lang="en-US" dirty="0"/>
              <a:t>Here you will be working with data on the digital advertising workflow: spending money to buy ads, and counting how many people see them (the "impressions"). The next step is determining how many people click on the advert after seeing it.</a:t>
            </a:r>
          </a:p>
          <a:p>
            <a:endParaRPr lang="en-US" dirty="0"/>
          </a:p>
          <a:p>
            <a:r>
              <a:rPr lang="en-US" dirty="0" err="1"/>
              <a:t>ad_conversion</a:t>
            </a:r>
            <a:r>
              <a:rPr lang="en-US" dirty="0"/>
              <a:t> can be loaded from ad_conversion.csv.</a:t>
            </a:r>
          </a:p>
          <a:p>
            <a:endParaRPr lang="en-US" dirty="0"/>
          </a:p>
          <a:p>
            <a:r>
              <a:rPr lang="en-US" dirty="0"/>
              <a:t>Complete the following tasks.</a:t>
            </a:r>
          </a:p>
          <a:p>
            <a:pPr marL="285750" indent="-285750">
              <a:buFont typeface="Arial" panose="020B0604020202020204" pitchFamily="34" charset="0"/>
              <a:buChar char="•"/>
            </a:pPr>
            <a:r>
              <a:rPr lang="en-US" dirty="0"/>
              <a:t>Look at the scatter plot (using </a:t>
            </a:r>
            <a:r>
              <a:rPr lang="en-US" dirty="0" err="1"/>
              <a:t>regplot</a:t>
            </a:r>
            <a:r>
              <a:rPr lang="en-US" dirty="0"/>
              <a:t> for </a:t>
            </a:r>
            <a:r>
              <a:rPr lang="en-US" dirty="0" err="1"/>
              <a:t>n_impressions</a:t>
            </a:r>
            <a:r>
              <a:rPr lang="en-US" dirty="0"/>
              <a:t> vs </a:t>
            </a:r>
            <a:r>
              <a:rPr lang="en-US" dirty="0" err="1"/>
              <a:t>n_clicks</a:t>
            </a:r>
            <a:r>
              <a:rPr lang="en-US" dirty="0"/>
              <a:t>)</a:t>
            </a:r>
          </a:p>
          <a:p>
            <a:pPr marL="285750" indent="-285750">
              <a:buFont typeface="Arial" panose="020B0604020202020204" pitchFamily="34" charset="0"/>
              <a:buChar char="•"/>
            </a:pPr>
            <a:r>
              <a:rPr lang="en-US" dirty="0"/>
              <a:t>Create a </a:t>
            </a:r>
            <a:r>
              <a:rPr lang="en-US" dirty="0" err="1"/>
              <a:t>qdrt_n_impressions</a:t>
            </a:r>
            <a:r>
              <a:rPr lang="en-US" dirty="0"/>
              <a:t> column using </a:t>
            </a:r>
            <a:r>
              <a:rPr lang="en-US" dirty="0" err="1"/>
              <a:t>n_impressions</a:t>
            </a:r>
            <a:r>
              <a:rPr lang="en-US" dirty="0"/>
              <a:t> raised to the power of 0.25.</a:t>
            </a:r>
          </a:p>
          <a:p>
            <a:pPr marL="285750" indent="-285750">
              <a:buFont typeface="Arial" panose="020B0604020202020204" pitchFamily="34" charset="0"/>
              <a:buChar char="•"/>
            </a:pPr>
            <a:r>
              <a:rPr lang="en-US" dirty="0"/>
              <a:t>Create a </a:t>
            </a:r>
            <a:r>
              <a:rPr lang="en-US" dirty="0" err="1"/>
              <a:t>qdrt_n_clicks</a:t>
            </a:r>
            <a:r>
              <a:rPr lang="en-US" dirty="0"/>
              <a:t> column using </a:t>
            </a:r>
            <a:r>
              <a:rPr lang="en-US" dirty="0" err="1"/>
              <a:t>n_clicks</a:t>
            </a:r>
            <a:r>
              <a:rPr lang="en-US" dirty="0"/>
              <a:t> raised to the power of 0.25.</a:t>
            </a:r>
          </a:p>
          <a:p>
            <a:pPr marL="285750" indent="-285750">
              <a:buFont typeface="Arial" panose="020B0604020202020204" pitchFamily="34" charset="0"/>
              <a:buChar char="•"/>
            </a:pPr>
            <a:r>
              <a:rPr lang="en-US" dirty="0"/>
              <a:t>Create a regression plot using the transformed variables. Do the points track the line more closely?</a:t>
            </a:r>
          </a:p>
        </p:txBody>
      </p:sp>
      <p:pic>
        <p:nvPicPr>
          <p:cNvPr id="5" name="Picture 4">
            <a:extLst>
              <a:ext uri="{FF2B5EF4-FFF2-40B4-BE49-F238E27FC236}">
                <a16:creationId xmlns:a16="http://schemas.microsoft.com/office/drawing/2014/main" id="{D14B45E3-35F5-C2CA-D5FA-67DF562E9EAD}"/>
              </a:ext>
            </a:extLst>
          </p:cNvPr>
          <p:cNvPicPr>
            <a:picLocks noChangeAspect="1"/>
          </p:cNvPicPr>
          <p:nvPr/>
        </p:nvPicPr>
        <p:blipFill>
          <a:blip r:embed="rId2"/>
          <a:stretch>
            <a:fillRect/>
          </a:stretch>
        </p:blipFill>
        <p:spPr>
          <a:xfrm>
            <a:off x="8941922" y="2923503"/>
            <a:ext cx="2534786" cy="1761153"/>
          </a:xfrm>
          <a:prstGeom prst="rect">
            <a:avLst/>
          </a:prstGeom>
        </p:spPr>
      </p:pic>
      <p:pic>
        <p:nvPicPr>
          <p:cNvPr id="7" name="Picture 6">
            <a:extLst>
              <a:ext uri="{FF2B5EF4-FFF2-40B4-BE49-F238E27FC236}">
                <a16:creationId xmlns:a16="http://schemas.microsoft.com/office/drawing/2014/main" id="{C2394072-F4B7-9769-48BE-D1339B9E189A}"/>
              </a:ext>
            </a:extLst>
          </p:cNvPr>
          <p:cNvPicPr>
            <a:picLocks noChangeAspect="1"/>
          </p:cNvPicPr>
          <p:nvPr/>
        </p:nvPicPr>
        <p:blipFill>
          <a:blip r:embed="rId3"/>
          <a:stretch>
            <a:fillRect/>
          </a:stretch>
        </p:blipFill>
        <p:spPr>
          <a:xfrm>
            <a:off x="8941922" y="4807040"/>
            <a:ext cx="2534786" cy="1707835"/>
          </a:xfrm>
          <a:prstGeom prst="rect">
            <a:avLst/>
          </a:prstGeom>
        </p:spPr>
      </p:pic>
    </p:spTree>
    <p:extLst>
      <p:ext uri="{BB962C8B-B14F-4D97-AF65-F5344CB8AC3E}">
        <p14:creationId xmlns:p14="http://schemas.microsoft.com/office/powerpoint/2010/main" val="1382054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4C2F24-46DD-8DEC-6A91-6026A8A86882}"/>
              </a:ext>
            </a:extLst>
          </p:cNvPr>
          <p:cNvSpPr txBox="1"/>
          <p:nvPr/>
        </p:nvSpPr>
        <p:spPr>
          <a:xfrm>
            <a:off x="331630" y="549325"/>
            <a:ext cx="10280562" cy="3970318"/>
          </a:xfrm>
          <a:prstGeom prst="rect">
            <a:avLst/>
          </a:prstGeom>
          <a:noFill/>
        </p:spPr>
        <p:txBody>
          <a:bodyPr wrap="square">
            <a:spAutoFit/>
          </a:bodyPr>
          <a:lstStyle/>
          <a:p>
            <a:pPr marL="285750" indent="-285750">
              <a:buFont typeface="Arial" panose="020B0604020202020204" pitchFamily="34" charset="0"/>
              <a:buChar char="•"/>
            </a:pPr>
            <a:r>
              <a:rPr lang="en-US" dirty="0"/>
              <a:t>Run a linear regression of </a:t>
            </a:r>
            <a:r>
              <a:rPr lang="en-US" dirty="0" err="1"/>
              <a:t>qdrt_n_clicks</a:t>
            </a:r>
            <a:r>
              <a:rPr lang="en-US" dirty="0"/>
              <a:t> versus </a:t>
            </a:r>
            <a:r>
              <a:rPr lang="en-US" dirty="0" err="1"/>
              <a:t>qdrt_n_impressions</a:t>
            </a:r>
            <a:r>
              <a:rPr lang="en-US" dirty="0"/>
              <a:t> using </a:t>
            </a:r>
            <a:r>
              <a:rPr lang="en-US" dirty="0" err="1"/>
              <a:t>ad_conversion</a:t>
            </a:r>
            <a:r>
              <a:rPr lang="en-US" dirty="0"/>
              <a:t> and assign it to </a:t>
            </a:r>
            <a:r>
              <a:rPr lang="en-US" dirty="0" err="1"/>
              <a:t>mdl_click_vs_impression</a:t>
            </a:r>
            <a:r>
              <a:rPr lang="en-US" dirty="0"/>
              <a:t>.</a:t>
            </a:r>
          </a:p>
          <a:p>
            <a:pPr marL="285750" indent="-285750">
              <a:buFont typeface="Arial" panose="020B0604020202020204" pitchFamily="34" charset="0"/>
              <a:buChar char="•"/>
            </a:pPr>
            <a:r>
              <a:rPr lang="en-US" dirty="0"/>
              <a:t>Print the model parameters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Create explanatory data for predictions </a:t>
            </a:r>
          </a:p>
          <a:p>
            <a:pPr marL="742950" lvl="1" indent="-285750">
              <a:buFont typeface="Arial" panose="020B0604020202020204" pitchFamily="34" charset="0"/>
              <a:buChar char="•"/>
            </a:pPr>
            <a:r>
              <a:rPr lang="en-US" dirty="0" err="1"/>
              <a:t>qdrt_n_impressions</a:t>
            </a:r>
            <a:r>
              <a:rPr lang="en-US" dirty="0"/>
              <a:t> (for a range of 0 to 3000000, with a step of 500000)  raised to a power of 0.25</a:t>
            </a:r>
          </a:p>
          <a:p>
            <a:pPr marL="742950" lvl="1" indent="-285750">
              <a:buFont typeface="Arial" panose="020B0604020202020204" pitchFamily="34" charset="0"/>
              <a:buChar char="•"/>
            </a:pPr>
            <a:r>
              <a:rPr lang="en-US" dirty="0"/>
              <a:t>Also have </a:t>
            </a:r>
            <a:r>
              <a:rPr lang="en-US" dirty="0" err="1"/>
              <a:t>n_impressions</a:t>
            </a:r>
            <a:r>
              <a:rPr lang="en-US" dirty="0"/>
              <a:t> as a reference (no need to raise a power)</a:t>
            </a:r>
          </a:p>
          <a:p>
            <a:pPr marL="742950" lvl="1" indent="-285750">
              <a:buFont typeface="Arial" panose="020B0604020202020204" pitchFamily="34" charset="0"/>
              <a:buChar char="•"/>
            </a:pPr>
            <a:r>
              <a:rPr lang="en-US" dirty="0"/>
              <a:t>Then predict data for </a:t>
            </a:r>
            <a:r>
              <a:rPr lang="en-US" dirty="0" err="1"/>
              <a:t>qdrt_n_clicks</a:t>
            </a:r>
            <a:r>
              <a:rPr lang="en-US" dirty="0"/>
              <a:t> and assign it to </a:t>
            </a:r>
            <a:r>
              <a:rPr lang="en-US" dirty="0" err="1"/>
              <a:t>prediction_data</a:t>
            </a:r>
            <a:r>
              <a:rPr lang="en-US" dirty="0"/>
              <a:t>.</a:t>
            </a:r>
          </a:p>
          <a:p>
            <a:pPr marL="742950" lvl="1" indent="-285750">
              <a:buFont typeface="Arial" panose="020B0604020202020204" pitchFamily="34" charset="0"/>
              <a:buChar char="•"/>
            </a:pPr>
            <a:r>
              <a:rPr lang="en-US" dirty="0"/>
              <a:t>Print the prediction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Do scatter plot (using </a:t>
            </a:r>
            <a:r>
              <a:rPr lang="en-US" dirty="0" err="1"/>
              <a:t>regplot</a:t>
            </a:r>
            <a:r>
              <a:rPr lang="en-US" dirty="0"/>
              <a:t>) and add a layer of your prediction </a:t>
            </a:r>
          </a:p>
          <a:p>
            <a:pPr lvl="1"/>
            <a:r>
              <a:rPr lang="en-US" dirty="0"/>
              <a:t>      points</a:t>
            </a:r>
          </a:p>
          <a:p>
            <a:pPr lvl="1"/>
            <a:endParaRPr lang="en-US" dirty="0"/>
          </a:p>
        </p:txBody>
      </p:sp>
      <p:pic>
        <p:nvPicPr>
          <p:cNvPr id="5" name="Picture 4">
            <a:extLst>
              <a:ext uri="{FF2B5EF4-FFF2-40B4-BE49-F238E27FC236}">
                <a16:creationId xmlns:a16="http://schemas.microsoft.com/office/drawing/2014/main" id="{7E219594-A595-65EE-738A-FEDB5DF4E4A3}"/>
              </a:ext>
            </a:extLst>
          </p:cNvPr>
          <p:cNvPicPr>
            <a:picLocks noChangeAspect="1"/>
          </p:cNvPicPr>
          <p:nvPr/>
        </p:nvPicPr>
        <p:blipFill>
          <a:blip r:embed="rId2"/>
          <a:stretch>
            <a:fillRect/>
          </a:stretch>
        </p:blipFill>
        <p:spPr>
          <a:xfrm>
            <a:off x="7622118" y="2460979"/>
            <a:ext cx="4442845" cy="1539373"/>
          </a:xfrm>
          <a:prstGeom prst="rect">
            <a:avLst/>
          </a:prstGeom>
        </p:spPr>
      </p:pic>
      <p:pic>
        <p:nvPicPr>
          <p:cNvPr id="7" name="Picture 6">
            <a:extLst>
              <a:ext uri="{FF2B5EF4-FFF2-40B4-BE49-F238E27FC236}">
                <a16:creationId xmlns:a16="http://schemas.microsoft.com/office/drawing/2014/main" id="{3039808F-492E-5435-0E32-AAEF16551707}"/>
              </a:ext>
            </a:extLst>
          </p:cNvPr>
          <p:cNvPicPr>
            <a:picLocks noChangeAspect="1"/>
          </p:cNvPicPr>
          <p:nvPr/>
        </p:nvPicPr>
        <p:blipFill>
          <a:blip r:embed="rId3"/>
          <a:stretch>
            <a:fillRect/>
          </a:stretch>
        </p:blipFill>
        <p:spPr>
          <a:xfrm>
            <a:off x="3689960" y="976519"/>
            <a:ext cx="2743438" cy="647756"/>
          </a:xfrm>
          <a:prstGeom prst="rect">
            <a:avLst/>
          </a:prstGeom>
        </p:spPr>
      </p:pic>
      <p:pic>
        <p:nvPicPr>
          <p:cNvPr id="9" name="Picture 8">
            <a:extLst>
              <a:ext uri="{FF2B5EF4-FFF2-40B4-BE49-F238E27FC236}">
                <a16:creationId xmlns:a16="http://schemas.microsoft.com/office/drawing/2014/main" id="{7713F776-229D-F4F1-1204-EE3D043563D5}"/>
              </a:ext>
            </a:extLst>
          </p:cNvPr>
          <p:cNvPicPr>
            <a:picLocks noChangeAspect="1"/>
          </p:cNvPicPr>
          <p:nvPr/>
        </p:nvPicPr>
        <p:blipFill>
          <a:blip r:embed="rId4"/>
          <a:stretch>
            <a:fillRect/>
          </a:stretch>
        </p:blipFill>
        <p:spPr>
          <a:xfrm>
            <a:off x="2655639" y="4519643"/>
            <a:ext cx="3209008" cy="2245726"/>
          </a:xfrm>
          <a:prstGeom prst="rect">
            <a:avLst/>
          </a:prstGeom>
        </p:spPr>
      </p:pic>
    </p:spTree>
    <p:extLst>
      <p:ext uri="{BB962C8B-B14F-4D97-AF65-F5344CB8AC3E}">
        <p14:creationId xmlns:p14="http://schemas.microsoft.com/office/powerpoint/2010/main" val="2096711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9AB3D-41B1-BD4D-8622-8A45D80175CE}"/>
              </a:ext>
            </a:extLst>
          </p:cNvPr>
          <p:cNvSpPr txBox="1"/>
          <p:nvPr/>
        </p:nvSpPr>
        <p:spPr>
          <a:xfrm>
            <a:off x="258581" y="288162"/>
            <a:ext cx="11763530" cy="5078313"/>
          </a:xfrm>
          <a:prstGeom prst="rect">
            <a:avLst/>
          </a:prstGeom>
          <a:noFill/>
        </p:spPr>
        <p:txBody>
          <a:bodyPr wrap="square">
            <a:spAutoFit/>
          </a:bodyPr>
          <a:lstStyle/>
          <a:p>
            <a:r>
              <a:rPr lang="en-US" b="1" dirty="0"/>
              <a:t>Back transformation</a:t>
            </a:r>
          </a:p>
          <a:p>
            <a:r>
              <a:rPr lang="en-US" dirty="0"/>
              <a:t>Up until now, you transformed the response variable, ran a regression, and made predictions. But you're not done yet! In order to correctly interpret and visualize your predictions, you'll need to do a back-transformation.</a:t>
            </a:r>
          </a:p>
          <a:p>
            <a:endParaRPr lang="en-US" dirty="0"/>
          </a:p>
          <a:p>
            <a:pPr marL="285750" indent="-285750">
              <a:buFont typeface="Arial" panose="020B0604020202020204" pitchFamily="34" charset="0"/>
              <a:buChar char="•"/>
            </a:pPr>
            <a:r>
              <a:rPr lang="en-US" dirty="0"/>
              <a:t>From </a:t>
            </a:r>
            <a:r>
              <a:rPr lang="en-US" dirty="0" err="1"/>
              <a:t>prediction_data</a:t>
            </a:r>
            <a:r>
              <a:rPr lang="en-US" dirty="0"/>
              <a:t>, create </a:t>
            </a:r>
            <a:r>
              <a:rPr lang="en-US" dirty="0" err="1"/>
              <a:t>n_clicks</a:t>
            </a:r>
            <a:r>
              <a:rPr lang="en-US" dirty="0"/>
              <a:t> by raising </a:t>
            </a:r>
            <a:r>
              <a:rPr lang="en-US" dirty="0" err="1"/>
              <a:t>qdrt_n_clicks</a:t>
            </a:r>
            <a:r>
              <a:rPr lang="en-US" dirty="0"/>
              <a:t> to a power of 4</a:t>
            </a:r>
          </a:p>
          <a:p>
            <a:pPr marL="285750" indent="-285750">
              <a:buFont typeface="Arial" panose="020B0604020202020204" pitchFamily="34" charset="0"/>
              <a:buChar char="•"/>
            </a:pPr>
            <a:r>
              <a:rPr lang="en-US" dirty="0"/>
              <a:t>Edit the plot to add a layer of points from </a:t>
            </a:r>
            <a:r>
              <a:rPr lang="en-US" dirty="0" err="1"/>
              <a:t>prediction_data</a:t>
            </a:r>
            <a:r>
              <a:rPr lang="en-US" dirty="0"/>
              <a:t> (</a:t>
            </a:r>
            <a:r>
              <a:rPr lang="en-US" dirty="0" err="1"/>
              <a:t>n_impressions</a:t>
            </a:r>
            <a:r>
              <a:rPr lang="en-US" dirty="0"/>
              <a:t> vs. </a:t>
            </a:r>
            <a:r>
              <a:rPr lang="en-US" dirty="0" err="1"/>
              <a:t>n_clicks</a:t>
            </a:r>
            <a:r>
              <a:rPr lang="en-US" dirty="0"/>
              <a:t>), colored "red".</a:t>
            </a:r>
          </a:p>
          <a:p>
            <a:pPr marL="285750" indent="-285750">
              <a:buFont typeface="Arial" panose="020B0604020202020204" pitchFamily="34" charset="0"/>
              <a:buChar char="•"/>
            </a:pPr>
            <a:r>
              <a:rPr lang="en-US" dirty="0"/>
              <a:t>Determine whether this model is a good fit.</a:t>
            </a:r>
          </a:p>
          <a:p>
            <a:pPr marL="285750" indent="-285750">
              <a:buFont typeface="Arial" panose="020B0604020202020204" pitchFamily="34" charset="0"/>
              <a:buChar char="•"/>
            </a:pPr>
            <a:r>
              <a:rPr lang="en-US" dirty="0"/>
              <a:t>Also determine RSE and interpret the result.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Save your work with the following naming convention.</a:t>
            </a:r>
          </a:p>
          <a:p>
            <a:pPr marL="742950" lvl="1" indent="-285750">
              <a:buFont typeface="Arial" panose="020B0604020202020204" pitchFamily="34" charset="0"/>
              <a:buChar char="•"/>
            </a:pPr>
            <a:r>
              <a:rPr lang="en-US" dirty="0"/>
              <a:t>YourID_YourName_MiniProject1_LinearRegression.ipynb</a:t>
            </a:r>
          </a:p>
          <a:p>
            <a:pPr marL="285750" indent="-285750">
              <a:buFont typeface="Arial" panose="020B0604020202020204" pitchFamily="34" charset="0"/>
              <a:buChar char="•"/>
            </a:pPr>
            <a:r>
              <a:rPr lang="en-US" dirty="0"/>
              <a:t>You must submit both .</a:t>
            </a:r>
            <a:r>
              <a:rPr lang="en-US" dirty="0" err="1"/>
              <a:t>ipynb</a:t>
            </a:r>
            <a:r>
              <a:rPr lang="en-US" dirty="0"/>
              <a:t>.</a:t>
            </a:r>
          </a:p>
          <a:p>
            <a:pPr marL="285750" indent="-285750">
              <a:buFont typeface="Arial" panose="020B0604020202020204" pitchFamily="34" charset="0"/>
              <a:buChar char="•"/>
            </a:pPr>
            <a:r>
              <a:rPr lang="en-US" dirty="0"/>
              <a:t>Have your name and ID included in the first and the last cell of your Jupyter notebook.</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79A8658F-BE92-6EF3-0CF7-1DEE779686B4}"/>
              </a:ext>
            </a:extLst>
          </p:cNvPr>
          <p:cNvPicPr>
            <a:picLocks noChangeAspect="1"/>
          </p:cNvPicPr>
          <p:nvPr/>
        </p:nvPicPr>
        <p:blipFill>
          <a:blip r:embed="rId2"/>
          <a:stretch>
            <a:fillRect/>
          </a:stretch>
        </p:blipFill>
        <p:spPr>
          <a:xfrm>
            <a:off x="7551539" y="2138094"/>
            <a:ext cx="4381880" cy="2941575"/>
          </a:xfrm>
          <a:prstGeom prst="rect">
            <a:avLst/>
          </a:prstGeom>
        </p:spPr>
      </p:pic>
    </p:spTree>
    <p:extLst>
      <p:ext uri="{BB962C8B-B14F-4D97-AF65-F5344CB8AC3E}">
        <p14:creationId xmlns:p14="http://schemas.microsoft.com/office/powerpoint/2010/main" val="666014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A1FE1FE-7275-679B-EEE9-E8CAACF66316}"/>
              </a:ext>
            </a:extLst>
          </p:cNvPr>
          <p:cNvSpPr txBox="1"/>
          <p:nvPr/>
        </p:nvSpPr>
        <p:spPr>
          <a:xfrm>
            <a:off x="145192" y="289679"/>
            <a:ext cx="8776386" cy="5355312"/>
          </a:xfrm>
          <a:prstGeom prst="rect">
            <a:avLst/>
          </a:prstGeom>
          <a:noFill/>
        </p:spPr>
        <p:txBody>
          <a:bodyPr wrap="square">
            <a:spAutoFit/>
          </a:bodyPr>
          <a:lstStyle/>
          <a:p>
            <a:r>
              <a:rPr lang="en-US" dirty="0"/>
              <a:t>Visualizing two numeric variables</a:t>
            </a:r>
          </a:p>
          <a:p>
            <a:r>
              <a:rPr lang="en-US" dirty="0"/>
              <a:t>Before you can run any statistical models, it's usually a good idea to visualize your dataset. Here, you'll look at the relationship between house price per area and the number of nearby convenience stores using the Taiwan real estate dataset.</a:t>
            </a:r>
          </a:p>
          <a:p>
            <a:endParaRPr lang="en-US" dirty="0"/>
          </a:p>
          <a:p>
            <a:r>
              <a:rPr lang="en-US" dirty="0"/>
              <a:t>One challenge in this dataset is that the number of convenience stores contains integer data, causing points to overlap. To solve this, you will make the points transparent.</a:t>
            </a:r>
          </a:p>
          <a:p>
            <a:endParaRPr lang="en-US" dirty="0"/>
          </a:p>
          <a:p>
            <a:r>
              <a:rPr lang="en-US" dirty="0" err="1"/>
              <a:t>taiwan_real_estate</a:t>
            </a:r>
            <a:r>
              <a:rPr lang="en-US" dirty="0"/>
              <a:t> is available from Taiwan_real_estate2.csv</a:t>
            </a:r>
          </a:p>
          <a:p>
            <a:endParaRPr lang="en-US" dirty="0"/>
          </a:p>
          <a:p>
            <a:pPr marL="285750" indent="-285750">
              <a:buFont typeface="Arial" panose="020B0604020202020204" pitchFamily="34" charset="0"/>
              <a:buChar char="•"/>
            </a:pPr>
            <a:r>
              <a:rPr lang="en-US" dirty="0"/>
              <a:t>Import the seaborn and matplotlib packages</a:t>
            </a:r>
          </a:p>
          <a:p>
            <a:pPr marL="285750" indent="-285750">
              <a:buFont typeface="Arial" panose="020B0604020202020204" pitchFamily="34" charset="0"/>
              <a:buChar char="•"/>
            </a:pPr>
            <a:r>
              <a:rPr lang="en-US" dirty="0"/>
              <a:t>Using </a:t>
            </a:r>
            <a:r>
              <a:rPr lang="en-US" dirty="0" err="1"/>
              <a:t>taiwan_real_estate</a:t>
            </a:r>
            <a:r>
              <a:rPr lang="en-US" dirty="0"/>
              <a:t>, draw a scatter plot of "</a:t>
            </a:r>
            <a:r>
              <a:rPr lang="en-US" dirty="0" err="1"/>
              <a:t>price_twd_msq</a:t>
            </a:r>
            <a:r>
              <a:rPr lang="en-US" dirty="0"/>
              <a:t>" (y-axis) versus "</a:t>
            </a:r>
            <a:r>
              <a:rPr lang="en-US" dirty="0" err="1"/>
              <a:t>n_convenience</a:t>
            </a:r>
            <a:r>
              <a:rPr lang="en-US" dirty="0"/>
              <a:t>" (x-axis).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Draw a trend line calculated using linear regression</a:t>
            </a:r>
          </a:p>
          <a:p>
            <a:r>
              <a:rPr lang="en-US" dirty="0"/>
              <a:t>	</a:t>
            </a:r>
          </a:p>
          <a:p>
            <a:r>
              <a:rPr lang="en-US" dirty="0"/>
              <a:t>      Note: The </a:t>
            </a:r>
            <a:r>
              <a:rPr lang="en-US" dirty="0" err="1"/>
              <a:t>scatter_kws</a:t>
            </a:r>
            <a:r>
              <a:rPr lang="en-US" dirty="0"/>
              <a:t> argument in </a:t>
            </a:r>
            <a:r>
              <a:rPr lang="en-US" dirty="0" err="1"/>
              <a:t>regplot</a:t>
            </a:r>
            <a:r>
              <a:rPr lang="en-US" dirty="0"/>
              <a:t>, </a:t>
            </a:r>
            <a:r>
              <a:rPr lang="en-US" dirty="0" err="1">
                <a:highlight>
                  <a:srgbClr val="FFFF00"/>
                </a:highlight>
              </a:rPr>
              <a:t>scatter_kws</a:t>
            </a:r>
            <a:r>
              <a:rPr lang="en-US" dirty="0">
                <a:highlight>
                  <a:srgbClr val="FFFF00"/>
                </a:highlight>
              </a:rPr>
              <a:t>={'alpha': 0.5}</a:t>
            </a:r>
            <a:r>
              <a:rPr lang="en-US" dirty="0"/>
              <a:t>, makes the data points 50% transparent.</a:t>
            </a:r>
          </a:p>
        </p:txBody>
      </p:sp>
      <p:pic>
        <p:nvPicPr>
          <p:cNvPr id="9" name="Picture 8">
            <a:extLst>
              <a:ext uri="{FF2B5EF4-FFF2-40B4-BE49-F238E27FC236}">
                <a16:creationId xmlns:a16="http://schemas.microsoft.com/office/drawing/2014/main" id="{A7CDD5F8-3EF0-1578-C3D5-4BB41659475B}"/>
              </a:ext>
            </a:extLst>
          </p:cNvPr>
          <p:cNvPicPr>
            <a:picLocks noChangeAspect="1"/>
          </p:cNvPicPr>
          <p:nvPr/>
        </p:nvPicPr>
        <p:blipFill>
          <a:blip r:embed="rId2"/>
          <a:stretch>
            <a:fillRect/>
          </a:stretch>
        </p:blipFill>
        <p:spPr>
          <a:xfrm>
            <a:off x="9296694" y="554347"/>
            <a:ext cx="2453853" cy="2476715"/>
          </a:xfrm>
          <a:prstGeom prst="rect">
            <a:avLst/>
          </a:prstGeom>
        </p:spPr>
      </p:pic>
      <p:pic>
        <p:nvPicPr>
          <p:cNvPr id="11" name="Picture 10">
            <a:extLst>
              <a:ext uri="{FF2B5EF4-FFF2-40B4-BE49-F238E27FC236}">
                <a16:creationId xmlns:a16="http://schemas.microsoft.com/office/drawing/2014/main" id="{90D0684E-B270-453C-2904-CF30B3CA4E13}"/>
              </a:ext>
            </a:extLst>
          </p:cNvPr>
          <p:cNvPicPr>
            <a:picLocks noChangeAspect="1"/>
          </p:cNvPicPr>
          <p:nvPr/>
        </p:nvPicPr>
        <p:blipFill>
          <a:blip r:embed="rId3"/>
          <a:stretch>
            <a:fillRect/>
          </a:stretch>
        </p:blipFill>
        <p:spPr>
          <a:xfrm>
            <a:off x="9296694" y="3726676"/>
            <a:ext cx="2507197" cy="2476715"/>
          </a:xfrm>
          <a:prstGeom prst="rect">
            <a:avLst/>
          </a:prstGeom>
        </p:spPr>
      </p:pic>
      <p:sp>
        <p:nvSpPr>
          <p:cNvPr id="3" name="TextBox 2">
            <a:extLst>
              <a:ext uri="{FF2B5EF4-FFF2-40B4-BE49-F238E27FC236}">
                <a16:creationId xmlns:a16="http://schemas.microsoft.com/office/drawing/2014/main" id="{92A0F102-2211-9744-5C1D-F44904B14392}"/>
              </a:ext>
            </a:extLst>
          </p:cNvPr>
          <p:cNvSpPr txBox="1"/>
          <p:nvPr/>
        </p:nvSpPr>
        <p:spPr>
          <a:xfrm>
            <a:off x="3199692" y="3826939"/>
            <a:ext cx="5011861" cy="430887"/>
          </a:xfrm>
          <a:prstGeom prst="rect">
            <a:avLst/>
          </a:prstGeom>
          <a:noFill/>
        </p:spPr>
        <p:txBody>
          <a:bodyPr wrap="square">
            <a:spAutoFit/>
          </a:bodyPr>
          <a:lstStyle/>
          <a:p>
            <a:r>
              <a:rPr lang="en-US" sz="1100" dirty="0" err="1">
                <a:solidFill>
                  <a:srgbClr val="FF0000"/>
                </a:solidFill>
              </a:rPr>
              <a:t>taiwan_real_estate</a:t>
            </a:r>
            <a:r>
              <a:rPr lang="en-US" sz="1100" dirty="0">
                <a:solidFill>
                  <a:srgbClr val="FF0000"/>
                </a:solidFill>
              </a:rPr>
              <a:t> = </a:t>
            </a:r>
            <a:r>
              <a:rPr lang="en-US" sz="1100" dirty="0" err="1">
                <a:solidFill>
                  <a:srgbClr val="FF0000"/>
                </a:solidFill>
              </a:rPr>
              <a:t>pd.read_csv</a:t>
            </a:r>
            <a:r>
              <a:rPr lang="en-US" sz="1100" dirty="0">
                <a:solidFill>
                  <a:srgbClr val="FF0000"/>
                </a:solidFill>
              </a:rPr>
              <a:t>('Taiwan_real_estate2.csv’)</a:t>
            </a:r>
          </a:p>
          <a:p>
            <a:r>
              <a:rPr lang="en-US" sz="1100" dirty="0" err="1">
                <a:solidFill>
                  <a:srgbClr val="FF0000"/>
                </a:solidFill>
              </a:rPr>
              <a:t>sns.scatterplot</a:t>
            </a:r>
            <a:r>
              <a:rPr lang="en-US" sz="1100" dirty="0">
                <a:solidFill>
                  <a:srgbClr val="FF0000"/>
                </a:solidFill>
              </a:rPr>
              <a:t>(x = '</a:t>
            </a:r>
            <a:r>
              <a:rPr lang="en-US" sz="1100" dirty="0" err="1">
                <a:solidFill>
                  <a:srgbClr val="FF0000"/>
                </a:solidFill>
              </a:rPr>
              <a:t>n_convenience</a:t>
            </a:r>
            <a:r>
              <a:rPr lang="en-US" sz="1100" dirty="0">
                <a:solidFill>
                  <a:srgbClr val="FF0000"/>
                </a:solidFill>
              </a:rPr>
              <a:t>', y = '</a:t>
            </a:r>
            <a:r>
              <a:rPr lang="en-US" sz="1100" dirty="0" err="1">
                <a:solidFill>
                  <a:srgbClr val="FF0000"/>
                </a:solidFill>
              </a:rPr>
              <a:t>price_twd_msq</a:t>
            </a:r>
            <a:r>
              <a:rPr lang="en-US" sz="1100" dirty="0">
                <a:solidFill>
                  <a:srgbClr val="FF0000"/>
                </a:solidFill>
              </a:rPr>
              <a:t>', data = </a:t>
            </a:r>
            <a:r>
              <a:rPr lang="en-US" sz="1100" dirty="0" err="1">
                <a:solidFill>
                  <a:srgbClr val="FF0000"/>
                </a:solidFill>
              </a:rPr>
              <a:t>taiwan_real_estate</a:t>
            </a:r>
            <a:r>
              <a:rPr lang="en-US" sz="1100" dirty="0">
                <a:solidFill>
                  <a:srgbClr val="FF0000"/>
                </a:solidFill>
              </a:rPr>
              <a:t>)</a:t>
            </a:r>
          </a:p>
        </p:txBody>
      </p:sp>
      <p:sp>
        <p:nvSpPr>
          <p:cNvPr id="5" name="TextBox 4">
            <a:extLst>
              <a:ext uri="{FF2B5EF4-FFF2-40B4-BE49-F238E27FC236}">
                <a16:creationId xmlns:a16="http://schemas.microsoft.com/office/drawing/2014/main" id="{95A9C8D2-8A00-6F55-7BDE-10F240EC840F}"/>
              </a:ext>
            </a:extLst>
          </p:cNvPr>
          <p:cNvSpPr txBox="1"/>
          <p:nvPr/>
        </p:nvSpPr>
        <p:spPr>
          <a:xfrm>
            <a:off x="497807" y="5644991"/>
            <a:ext cx="8273214" cy="276999"/>
          </a:xfrm>
          <a:prstGeom prst="rect">
            <a:avLst/>
          </a:prstGeom>
          <a:noFill/>
        </p:spPr>
        <p:txBody>
          <a:bodyPr wrap="square">
            <a:spAutoFit/>
          </a:bodyPr>
          <a:lstStyle/>
          <a:p>
            <a:r>
              <a:rPr lang="en-US" sz="1200" dirty="0" err="1">
                <a:solidFill>
                  <a:srgbClr val="FF0000"/>
                </a:solidFill>
              </a:rPr>
              <a:t>sns.regplot</a:t>
            </a:r>
            <a:r>
              <a:rPr lang="en-US" sz="1200" dirty="0">
                <a:solidFill>
                  <a:srgbClr val="FF0000"/>
                </a:solidFill>
              </a:rPr>
              <a:t>(x = '</a:t>
            </a:r>
            <a:r>
              <a:rPr lang="en-US" sz="1200" dirty="0" err="1">
                <a:solidFill>
                  <a:srgbClr val="FF0000"/>
                </a:solidFill>
              </a:rPr>
              <a:t>n_convenience</a:t>
            </a:r>
            <a:r>
              <a:rPr lang="en-US" sz="1200" dirty="0">
                <a:solidFill>
                  <a:srgbClr val="FF0000"/>
                </a:solidFill>
              </a:rPr>
              <a:t>', y = '</a:t>
            </a:r>
            <a:r>
              <a:rPr lang="en-US" sz="1200" dirty="0" err="1">
                <a:solidFill>
                  <a:srgbClr val="FF0000"/>
                </a:solidFill>
              </a:rPr>
              <a:t>price_twd_msq</a:t>
            </a:r>
            <a:r>
              <a:rPr lang="en-US" sz="1200" dirty="0">
                <a:solidFill>
                  <a:srgbClr val="FF0000"/>
                </a:solidFill>
              </a:rPr>
              <a:t>', data = </a:t>
            </a:r>
            <a:r>
              <a:rPr lang="en-US" sz="1200" dirty="0" err="1">
                <a:solidFill>
                  <a:srgbClr val="FF0000"/>
                </a:solidFill>
              </a:rPr>
              <a:t>taiwan_real_estate</a:t>
            </a:r>
            <a:r>
              <a:rPr lang="en-US" sz="1200" dirty="0">
                <a:solidFill>
                  <a:srgbClr val="FF0000"/>
                </a:solidFill>
              </a:rPr>
              <a:t>, ci= None, </a:t>
            </a:r>
            <a:r>
              <a:rPr lang="en-US" sz="1200" dirty="0" err="1">
                <a:solidFill>
                  <a:srgbClr val="FF0000"/>
                </a:solidFill>
              </a:rPr>
              <a:t>scatter_kws</a:t>
            </a:r>
            <a:r>
              <a:rPr lang="en-US" sz="1200" dirty="0">
                <a:solidFill>
                  <a:srgbClr val="FF0000"/>
                </a:solidFill>
              </a:rPr>
              <a:t> = {'alpha':0.5})</a:t>
            </a:r>
          </a:p>
        </p:txBody>
      </p:sp>
    </p:spTree>
    <p:extLst>
      <p:ext uri="{BB962C8B-B14F-4D97-AF65-F5344CB8AC3E}">
        <p14:creationId xmlns:p14="http://schemas.microsoft.com/office/powerpoint/2010/main" val="1900223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03B869-6BD7-8EEB-E51F-031EC2332893}"/>
              </a:ext>
            </a:extLst>
          </p:cNvPr>
          <p:cNvPicPr>
            <a:picLocks noChangeAspect="1"/>
          </p:cNvPicPr>
          <p:nvPr/>
        </p:nvPicPr>
        <p:blipFill>
          <a:blip r:embed="rId2"/>
          <a:stretch>
            <a:fillRect/>
          </a:stretch>
        </p:blipFill>
        <p:spPr>
          <a:xfrm>
            <a:off x="2717074" y="0"/>
            <a:ext cx="6757852" cy="3006992"/>
          </a:xfrm>
          <a:prstGeom prst="rect">
            <a:avLst/>
          </a:prstGeom>
        </p:spPr>
      </p:pic>
      <p:pic>
        <p:nvPicPr>
          <p:cNvPr id="5" name="Picture 4">
            <a:extLst>
              <a:ext uri="{FF2B5EF4-FFF2-40B4-BE49-F238E27FC236}">
                <a16:creationId xmlns:a16="http://schemas.microsoft.com/office/drawing/2014/main" id="{BA1F8F54-218D-EBA6-F274-FCF32A7E8FA7}"/>
              </a:ext>
            </a:extLst>
          </p:cNvPr>
          <p:cNvPicPr>
            <a:picLocks noChangeAspect="1"/>
          </p:cNvPicPr>
          <p:nvPr/>
        </p:nvPicPr>
        <p:blipFill>
          <a:blip r:embed="rId3"/>
          <a:stretch>
            <a:fillRect/>
          </a:stretch>
        </p:blipFill>
        <p:spPr>
          <a:xfrm>
            <a:off x="815545" y="3047528"/>
            <a:ext cx="4812919" cy="3810472"/>
          </a:xfrm>
          <a:prstGeom prst="rect">
            <a:avLst/>
          </a:prstGeom>
        </p:spPr>
      </p:pic>
      <p:pic>
        <p:nvPicPr>
          <p:cNvPr id="9" name="Picture 8">
            <a:extLst>
              <a:ext uri="{FF2B5EF4-FFF2-40B4-BE49-F238E27FC236}">
                <a16:creationId xmlns:a16="http://schemas.microsoft.com/office/drawing/2014/main" id="{5F5C5608-2C08-9637-76A4-01C728311F5D}"/>
              </a:ext>
            </a:extLst>
          </p:cNvPr>
          <p:cNvPicPr>
            <a:picLocks noChangeAspect="1"/>
          </p:cNvPicPr>
          <p:nvPr/>
        </p:nvPicPr>
        <p:blipFill>
          <a:blip r:embed="rId4"/>
          <a:stretch>
            <a:fillRect/>
          </a:stretch>
        </p:blipFill>
        <p:spPr>
          <a:xfrm>
            <a:off x="6563536" y="3006479"/>
            <a:ext cx="4761625" cy="3810473"/>
          </a:xfrm>
          <a:prstGeom prst="rect">
            <a:avLst/>
          </a:prstGeom>
        </p:spPr>
      </p:pic>
    </p:spTree>
    <p:extLst>
      <p:ext uri="{BB962C8B-B14F-4D97-AF65-F5344CB8AC3E}">
        <p14:creationId xmlns:p14="http://schemas.microsoft.com/office/powerpoint/2010/main" val="2438078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156DA8-6448-CA20-B13D-F34FE834CEB2}"/>
              </a:ext>
            </a:extLst>
          </p:cNvPr>
          <p:cNvPicPr>
            <a:picLocks noChangeAspect="1"/>
          </p:cNvPicPr>
          <p:nvPr/>
        </p:nvPicPr>
        <p:blipFill>
          <a:blip r:embed="rId2"/>
          <a:stretch>
            <a:fillRect/>
          </a:stretch>
        </p:blipFill>
        <p:spPr>
          <a:xfrm>
            <a:off x="449090" y="590304"/>
            <a:ext cx="11293819" cy="5677392"/>
          </a:xfrm>
          <a:prstGeom prst="rect">
            <a:avLst/>
          </a:prstGeom>
        </p:spPr>
      </p:pic>
    </p:spTree>
    <p:extLst>
      <p:ext uri="{BB962C8B-B14F-4D97-AF65-F5344CB8AC3E}">
        <p14:creationId xmlns:p14="http://schemas.microsoft.com/office/powerpoint/2010/main" val="2420782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FA00B6-C20A-E8A3-8AFA-2CE527DCE585}"/>
              </a:ext>
            </a:extLst>
          </p:cNvPr>
          <p:cNvPicPr>
            <a:picLocks noChangeAspect="1"/>
          </p:cNvPicPr>
          <p:nvPr/>
        </p:nvPicPr>
        <p:blipFill>
          <a:blip r:embed="rId2"/>
          <a:stretch>
            <a:fillRect/>
          </a:stretch>
        </p:blipFill>
        <p:spPr>
          <a:xfrm>
            <a:off x="574831" y="552200"/>
            <a:ext cx="11042337" cy="5753599"/>
          </a:xfrm>
          <a:prstGeom prst="rect">
            <a:avLst/>
          </a:prstGeom>
        </p:spPr>
      </p:pic>
      <p:sp>
        <p:nvSpPr>
          <p:cNvPr id="2" name="TextBox 1">
            <a:extLst>
              <a:ext uri="{FF2B5EF4-FFF2-40B4-BE49-F238E27FC236}">
                <a16:creationId xmlns:a16="http://schemas.microsoft.com/office/drawing/2014/main" id="{37341AA3-EB12-4680-0DE6-7DF7D45AC950}"/>
              </a:ext>
            </a:extLst>
          </p:cNvPr>
          <p:cNvSpPr txBox="1"/>
          <p:nvPr/>
        </p:nvSpPr>
        <p:spPr>
          <a:xfrm>
            <a:off x="8139363" y="6121133"/>
            <a:ext cx="3002557" cy="369332"/>
          </a:xfrm>
          <a:prstGeom prst="rect">
            <a:avLst/>
          </a:prstGeom>
          <a:noFill/>
        </p:spPr>
        <p:txBody>
          <a:bodyPr wrap="square" rtlCol="0">
            <a:spAutoFit/>
          </a:bodyPr>
          <a:lstStyle/>
          <a:p>
            <a:r>
              <a:rPr lang="en-US" dirty="0">
                <a:solidFill>
                  <a:srgbClr val="FF0000"/>
                </a:solidFill>
              </a:rPr>
              <a:t>Slope = (y2 – y1) / (x2 – x1)</a:t>
            </a:r>
          </a:p>
        </p:txBody>
      </p:sp>
    </p:spTree>
    <p:extLst>
      <p:ext uri="{BB962C8B-B14F-4D97-AF65-F5344CB8AC3E}">
        <p14:creationId xmlns:p14="http://schemas.microsoft.com/office/powerpoint/2010/main" val="291560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73DB0A62E90A847A10EA3FCE2DAF6A9" ma:contentTypeVersion="4" ma:contentTypeDescription="Create a new document." ma:contentTypeScope="" ma:versionID="72ed6b95a4340f24bc631699069c0122">
  <xsd:schema xmlns:xsd="http://www.w3.org/2001/XMLSchema" xmlns:xs="http://www.w3.org/2001/XMLSchema" xmlns:p="http://schemas.microsoft.com/office/2006/metadata/properties" xmlns:ns2="c40eff57-ac6e-4e68-a59a-1dbf1668f713" targetNamespace="http://schemas.microsoft.com/office/2006/metadata/properties" ma:root="true" ma:fieldsID="6bca92ecdfe485eeed8d37d7df049a0a" ns2:_="">
    <xsd:import namespace="c40eff57-ac6e-4e68-a59a-1dbf1668f71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0eff57-ac6e-4e68-a59a-1dbf1668f7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32196A-C0C5-4468-A26F-F7F730A24616}">
  <ds:schemaRefs>
    <ds:schemaRef ds:uri="http://schemas.microsoft.com/sharepoint/v3/contenttype/forms"/>
  </ds:schemaRefs>
</ds:datastoreItem>
</file>

<file path=customXml/itemProps2.xml><?xml version="1.0" encoding="utf-8"?>
<ds:datastoreItem xmlns:ds="http://schemas.openxmlformats.org/officeDocument/2006/customXml" ds:itemID="{F3AC4B53-E9B5-49B1-8596-A7F486A83A9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5EE4836-C28E-46D6-877A-111C35049F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0eff57-ac6e-4e68-a59a-1dbf1668f7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1236</TotalTime>
  <Words>5233</Words>
  <Application>Microsoft Macintosh PowerPoint</Application>
  <PresentationFormat>Widescreen</PresentationFormat>
  <Paragraphs>372</Paragraphs>
  <Slides>54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Calibri</vt:lpstr>
      <vt:lpstr>Calibri Light</vt:lpstr>
      <vt:lpstr>JetBrainsMonoNL</vt:lpstr>
      <vt:lpstr>Studio-Feixen-Sans</vt:lpstr>
      <vt:lpstr>var(--jp-code-font-family)</vt:lpstr>
      <vt:lpstr>Office Theme</vt:lpstr>
      <vt:lpstr>Data Prediction</vt:lpstr>
      <vt:lpstr>Python packages for regression </vt:lpstr>
      <vt:lpstr>PowerPoint Presentation</vt:lpstr>
      <vt:lpstr>What is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Categorial explanatory variables</vt:lpstr>
      <vt:lpstr>PowerPoint Presentation</vt:lpstr>
      <vt:lpstr>PowerPoint Presentation</vt:lpstr>
      <vt:lpstr>PowerPoint Presentation</vt:lpstr>
      <vt:lpstr>PowerPoint Presentation</vt:lpstr>
      <vt:lpstr>PowerPoint Presentation</vt:lpstr>
      <vt:lpstr>PowerPoint Presentation</vt:lpstr>
      <vt:lpstr>Making Predictions</vt:lpstr>
      <vt:lpstr>PowerPoint Presentation</vt:lpstr>
      <vt:lpstr>PowerPoint Presentation</vt:lpstr>
      <vt:lpstr>Data on explanatory values to predict</vt:lpstr>
      <vt:lpstr>PowerPoint Presentation</vt:lpstr>
      <vt:lpstr>PowerPoint Presentation</vt:lpstr>
      <vt:lpstr>PowerPoint Presentation</vt:lpstr>
      <vt:lpstr>Extrapolating</vt:lpstr>
      <vt:lpstr>PowerPoint Presentation</vt:lpstr>
      <vt:lpstr>PowerPoint Presentation</vt:lpstr>
      <vt:lpstr>PowerPoint Presentation</vt:lpstr>
      <vt:lpstr>PowerPoint Presentation</vt:lpstr>
      <vt:lpstr>PowerPoint Presentation</vt:lpstr>
      <vt:lpstr>Transforming variables</vt:lpstr>
      <vt:lpstr>Transforming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Quantifying Model Fit</vt:lpstr>
      <vt:lpstr>PowerPoint Presentation</vt:lpstr>
      <vt:lpstr>Coefficient of Determination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THANACHAI THUMTHAWATWORN</dc:creator>
  <cp:lastModifiedBy>WIN YU MAUNG -</cp:lastModifiedBy>
  <cp:revision>18</cp:revision>
  <dcterms:created xsi:type="dcterms:W3CDTF">2023-09-07T02:30:16Z</dcterms:created>
  <dcterms:modified xsi:type="dcterms:W3CDTF">2025-02-01T23:51:53Z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0x010100673DB0A62E90A847A10EA3FCE2DAF6A9</vt:lpwstr>
  </property>
</Properties>
</file>